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9"/>
  </p:notesMasterIdLst>
  <p:sldIdLst>
    <p:sldId id="294" r:id="rId5"/>
    <p:sldId id="297" r:id="rId6"/>
    <p:sldId id="288" r:id="rId7"/>
    <p:sldId id="308" r:id="rId8"/>
    <p:sldId id="309" r:id="rId9"/>
    <p:sldId id="310" r:id="rId10"/>
    <p:sldId id="311" r:id="rId11"/>
    <p:sldId id="312" r:id="rId12"/>
    <p:sldId id="313" r:id="rId13"/>
    <p:sldId id="314" r:id="rId14"/>
    <p:sldId id="315" r:id="rId15"/>
    <p:sldId id="316" r:id="rId16"/>
    <p:sldId id="317" r:id="rId17"/>
    <p:sldId id="272" r:id="rId18"/>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2AC260B-1908-0AFF-A367-F7261846DDB3}" v="6" dt="2025-08-28T21:12:31.73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100" d="100"/>
          <a:sy n="100" d="100"/>
        </p:scale>
        <p:origin x="990"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sselin Bourges" userId="S::josselin.bourges@un.org::2853f2c9-8004-4548-bb73-10249e173b61" providerId="AD" clId="Web-{1E794408-358C-5F0E-0854-945C7C7D395F}"/>
    <pc:docChg chg="addSld delSld modSld">
      <pc:chgData name="Josselin Bourges" userId="S::josselin.bourges@un.org::2853f2c9-8004-4548-bb73-10249e173b61" providerId="AD" clId="Web-{1E794408-358C-5F0E-0854-945C7C7D395F}" dt="2025-08-15T20:03:27.323" v="144"/>
      <pc:docMkLst>
        <pc:docMk/>
      </pc:docMkLst>
      <pc:sldChg chg="del">
        <pc:chgData name="Josselin Bourges" userId="S::josselin.bourges@un.org::2853f2c9-8004-4548-bb73-10249e173b61" providerId="AD" clId="Web-{1E794408-358C-5F0E-0854-945C7C7D395F}" dt="2025-08-15T15:45:55.159" v="14"/>
        <pc:sldMkLst>
          <pc:docMk/>
          <pc:sldMk cId="3942274014" sldId="256"/>
        </pc:sldMkLst>
      </pc:sldChg>
      <pc:sldChg chg="add del">
        <pc:chgData name="Josselin Bourges" userId="S::josselin.bourges@un.org::2853f2c9-8004-4548-bb73-10249e173b61" providerId="AD" clId="Web-{1E794408-358C-5F0E-0854-945C7C7D395F}" dt="2025-08-15T19:50:49.470" v="55"/>
        <pc:sldMkLst>
          <pc:docMk/>
          <pc:sldMk cId="2056460221" sldId="266"/>
        </pc:sldMkLst>
      </pc:sldChg>
      <pc:sldChg chg="add del">
        <pc:chgData name="Josselin Bourges" userId="S::josselin.bourges@un.org::2853f2c9-8004-4548-bb73-10249e173b61" providerId="AD" clId="Web-{1E794408-358C-5F0E-0854-945C7C7D395F}" dt="2025-08-15T19:51:41.043" v="62"/>
        <pc:sldMkLst>
          <pc:docMk/>
          <pc:sldMk cId="3184486237" sldId="270"/>
        </pc:sldMkLst>
      </pc:sldChg>
      <pc:sldChg chg="add del">
        <pc:chgData name="Josselin Bourges" userId="S::josselin.bourges@un.org::2853f2c9-8004-4548-bb73-10249e173b61" providerId="AD" clId="Web-{1E794408-358C-5F0E-0854-945C7C7D395F}" dt="2025-08-15T19:53:11.265" v="82"/>
        <pc:sldMkLst>
          <pc:docMk/>
          <pc:sldMk cId="3283497425" sldId="271"/>
        </pc:sldMkLst>
      </pc:sldChg>
      <pc:sldChg chg="add">
        <pc:chgData name="Josselin Bourges" userId="S::josselin.bourges@un.org::2853f2c9-8004-4548-bb73-10249e173b61" providerId="AD" clId="Web-{1E794408-358C-5F0E-0854-945C7C7D395F}" dt="2025-08-15T19:57:59.982" v="123"/>
        <pc:sldMkLst>
          <pc:docMk/>
          <pc:sldMk cId="4061251164" sldId="272"/>
        </pc:sldMkLst>
      </pc:sldChg>
      <pc:sldChg chg="add del">
        <pc:chgData name="Josselin Bourges" userId="S::josselin.bourges@un.org::2853f2c9-8004-4548-bb73-10249e173b61" providerId="AD" clId="Web-{1E794408-358C-5F0E-0854-945C7C7D395F}" dt="2025-08-15T19:44:52.503" v="23"/>
        <pc:sldMkLst>
          <pc:docMk/>
          <pc:sldMk cId="2982070104" sldId="275"/>
        </pc:sldMkLst>
      </pc:sldChg>
      <pc:sldChg chg="add del">
        <pc:chgData name="Josselin Bourges" userId="S::josselin.bourges@un.org::2853f2c9-8004-4548-bb73-10249e173b61" providerId="AD" clId="Web-{1E794408-358C-5F0E-0854-945C7C7D395F}" dt="2025-08-15T19:50:50.205" v="56"/>
        <pc:sldMkLst>
          <pc:docMk/>
          <pc:sldMk cId="2950728046" sldId="276"/>
        </pc:sldMkLst>
      </pc:sldChg>
      <pc:sldChg chg="add">
        <pc:chgData name="Josselin Bourges" userId="S::josselin.bourges@un.org::2853f2c9-8004-4548-bb73-10249e173b61" providerId="AD" clId="Web-{1E794408-358C-5F0E-0854-945C7C7D395F}" dt="2025-08-15T19:44:56.238" v="26"/>
        <pc:sldMkLst>
          <pc:docMk/>
          <pc:sldMk cId="91420380" sldId="288"/>
        </pc:sldMkLst>
      </pc:sldChg>
      <pc:sldChg chg="add del">
        <pc:chgData name="Josselin Bourges" userId="S::josselin.bourges@un.org::2853f2c9-8004-4548-bb73-10249e173b61" providerId="AD" clId="Web-{1E794408-358C-5F0E-0854-945C7C7D395F}" dt="2025-08-15T19:57:49.137" v="122"/>
        <pc:sldMkLst>
          <pc:docMk/>
          <pc:sldMk cId="2383868340" sldId="289"/>
        </pc:sldMkLst>
      </pc:sldChg>
      <pc:sldChg chg="add del">
        <pc:chgData name="Josselin Bourges" userId="S::josselin.bourges@un.org::2853f2c9-8004-4548-bb73-10249e173b61" providerId="AD" clId="Web-{1E794408-358C-5F0E-0854-945C7C7D395F}" dt="2025-08-15T19:57:47.231" v="121"/>
        <pc:sldMkLst>
          <pc:docMk/>
          <pc:sldMk cId="1688638681" sldId="292"/>
        </pc:sldMkLst>
      </pc:sldChg>
      <pc:sldChg chg="modSp add modNotes">
        <pc:chgData name="Josselin Bourges" userId="S::josselin.bourges@un.org::2853f2c9-8004-4548-bb73-10249e173b61" providerId="AD" clId="Web-{1E794408-358C-5F0E-0854-945C7C7D395F}" dt="2025-08-15T20:03:27.323" v="144"/>
        <pc:sldMkLst>
          <pc:docMk/>
          <pc:sldMk cId="4176475534" sldId="294"/>
        </pc:sldMkLst>
        <pc:spChg chg="mod">
          <ac:chgData name="Josselin Bourges" userId="S::josselin.bourges@un.org::2853f2c9-8004-4548-bb73-10249e173b61" providerId="AD" clId="Web-{1E794408-358C-5F0E-0854-945C7C7D395F}" dt="2025-08-15T15:55:30.260" v="22" actId="20577"/>
          <ac:spMkLst>
            <pc:docMk/>
            <pc:sldMk cId="4176475534" sldId="294"/>
            <ac:spMk id="2" creationId="{9A96926C-0C8B-4D73-AC73-3E7379AA0471}"/>
          </ac:spMkLst>
        </pc:spChg>
      </pc:sldChg>
      <pc:sldChg chg="add">
        <pc:chgData name="Josselin Bourges" userId="S::josselin.bourges@un.org::2853f2c9-8004-4548-bb73-10249e173b61" providerId="AD" clId="Web-{1E794408-358C-5F0E-0854-945C7C7D395F}" dt="2025-08-15T19:44:56.222" v="25"/>
        <pc:sldMkLst>
          <pc:docMk/>
          <pc:sldMk cId="2582753901" sldId="297"/>
        </pc:sldMkLst>
      </pc:sldChg>
      <pc:sldChg chg="add del">
        <pc:chgData name="Josselin Bourges" userId="S::josselin.bourges@un.org::2853f2c9-8004-4548-bb73-10249e173b61" providerId="AD" clId="Web-{1E794408-358C-5F0E-0854-945C7C7D395F}" dt="2025-08-15T19:44:54.550" v="24"/>
        <pc:sldMkLst>
          <pc:docMk/>
          <pc:sldMk cId="3502154997" sldId="298"/>
        </pc:sldMkLst>
      </pc:sldChg>
      <pc:sldChg chg="add del">
        <pc:chgData name="Josselin Bourges" userId="S::josselin.bourges@un.org::2853f2c9-8004-4548-bb73-10249e173b61" providerId="AD" clId="Web-{1E794408-358C-5F0E-0854-945C7C7D395F}" dt="2025-08-15T19:47:27.670" v="28"/>
        <pc:sldMkLst>
          <pc:docMk/>
          <pc:sldMk cId="3876431921" sldId="300"/>
        </pc:sldMkLst>
      </pc:sldChg>
      <pc:sldChg chg="add del">
        <pc:chgData name="Josselin Bourges" userId="S::josselin.bourges@un.org::2853f2c9-8004-4548-bb73-10249e173b61" providerId="AD" clId="Web-{1E794408-358C-5F0E-0854-945C7C7D395F}" dt="2025-08-15T19:55:53.835" v="118"/>
        <pc:sldMkLst>
          <pc:docMk/>
          <pc:sldMk cId="1913537044" sldId="303"/>
        </pc:sldMkLst>
      </pc:sldChg>
      <pc:sldChg chg="add del">
        <pc:chgData name="Josselin Bourges" userId="S::josselin.bourges@un.org::2853f2c9-8004-4548-bb73-10249e173b61" providerId="AD" clId="Web-{1E794408-358C-5F0E-0854-945C7C7D395F}" dt="2025-08-15T19:58:10.185" v="124"/>
        <pc:sldMkLst>
          <pc:docMk/>
          <pc:sldMk cId="237849187" sldId="304"/>
        </pc:sldMkLst>
      </pc:sldChg>
      <pc:sldChg chg="add del">
        <pc:chgData name="Josselin Bourges" userId="S::josselin.bourges@un.org::2853f2c9-8004-4548-bb73-10249e173b61" providerId="AD" clId="Web-{1E794408-358C-5F0E-0854-945C7C7D395F}" dt="2025-08-15T19:50:51.314" v="57"/>
        <pc:sldMkLst>
          <pc:docMk/>
          <pc:sldMk cId="1559170326" sldId="305"/>
        </pc:sldMkLst>
      </pc:sldChg>
      <pc:sldChg chg="add del">
        <pc:chgData name="Josselin Bourges" userId="S::josselin.bourges@un.org::2853f2c9-8004-4548-bb73-10249e173b61" providerId="AD" clId="Web-{1E794408-358C-5F0E-0854-945C7C7D395F}" dt="2025-08-15T19:55:15.581" v="116"/>
        <pc:sldMkLst>
          <pc:docMk/>
          <pc:sldMk cId="3666403711" sldId="307"/>
        </pc:sldMkLst>
      </pc:sldChg>
      <pc:sldChg chg="modSp add modNotes">
        <pc:chgData name="Josselin Bourges" userId="S::josselin.bourges@un.org::2853f2c9-8004-4548-bb73-10249e173b61" providerId="AD" clId="Web-{1E794408-358C-5F0E-0854-945C7C7D395F}" dt="2025-08-15T20:03:01.854" v="140"/>
        <pc:sldMkLst>
          <pc:docMk/>
          <pc:sldMk cId="3594624296" sldId="308"/>
        </pc:sldMkLst>
        <pc:spChg chg="mod">
          <ac:chgData name="Josselin Bourges" userId="S::josselin.bourges@un.org::2853f2c9-8004-4548-bb73-10249e173b61" providerId="AD" clId="Web-{1E794408-358C-5F0E-0854-945C7C7D395F}" dt="2025-08-15T19:49:48.109" v="33" actId="20577"/>
          <ac:spMkLst>
            <pc:docMk/>
            <pc:sldMk cId="3594624296" sldId="308"/>
            <ac:spMk id="2" creationId="{B91673E7-5887-0248-30A5-532A50EC34DD}"/>
          </ac:spMkLst>
        </pc:spChg>
      </pc:sldChg>
      <pc:sldChg chg="add del">
        <pc:chgData name="Josselin Bourges" userId="S::josselin.bourges@un.org::2853f2c9-8004-4548-bb73-10249e173b61" providerId="AD" clId="Web-{1E794408-358C-5F0E-0854-945C7C7D395F}" dt="2025-08-15T19:50:22.173" v="50"/>
        <pc:sldMkLst>
          <pc:docMk/>
          <pc:sldMk cId="3361409774" sldId="309"/>
        </pc:sldMkLst>
      </pc:sldChg>
      <pc:sldChg chg="add del">
        <pc:chgData name="Josselin Bourges" userId="S::josselin.bourges@un.org::2853f2c9-8004-4548-bb73-10249e173b61" providerId="AD" clId="Web-{1E794408-358C-5F0E-0854-945C7C7D395F}" dt="2025-08-15T19:50:22.251" v="51"/>
        <pc:sldMkLst>
          <pc:docMk/>
          <pc:sldMk cId="2736447806" sldId="310"/>
        </pc:sldMkLst>
      </pc:sldChg>
      <pc:sldChg chg="add del">
        <pc:chgData name="Josselin Bourges" userId="S::josselin.bourges@un.org::2853f2c9-8004-4548-bb73-10249e173b61" providerId="AD" clId="Web-{1E794408-358C-5F0E-0854-945C7C7D395F}" dt="2025-08-15T19:50:22.313" v="52"/>
        <pc:sldMkLst>
          <pc:docMk/>
          <pc:sldMk cId="4290457622" sldId="311"/>
        </pc:sldMkLst>
      </pc:sldChg>
      <pc:sldChg chg="add del">
        <pc:chgData name="Josselin Bourges" userId="S::josselin.bourges@un.org::2853f2c9-8004-4548-bb73-10249e173b61" providerId="AD" clId="Web-{1E794408-358C-5F0E-0854-945C7C7D395F}" dt="2025-08-15T19:50:48.533" v="54"/>
        <pc:sldMkLst>
          <pc:docMk/>
          <pc:sldMk cId="2390188584" sldId="312"/>
        </pc:sldMkLst>
      </pc:sldChg>
      <pc:sldChg chg="modSp add">
        <pc:chgData name="Josselin Bourges" userId="S::josselin.bourges@un.org::2853f2c9-8004-4548-bb73-10249e173b61" providerId="AD" clId="Web-{1E794408-358C-5F0E-0854-945C7C7D395F}" dt="2025-08-15T19:51:58.309" v="70" actId="20577"/>
        <pc:sldMkLst>
          <pc:docMk/>
          <pc:sldMk cId="3808763723" sldId="312"/>
        </pc:sldMkLst>
        <pc:spChg chg="mod">
          <ac:chgData name="Josselin Bourges" userId="S::josselin.bourges@un.org::2853f2c9-8004-4548-bb73-10249e173b61" providerId="AD" clId="Web-{1E794408-358C-5F0E-0854-945C7C7D395F}" dt="2025-08-15T19:51:17.589" v="61" actId="20577"/>
          <ac:spMkLst>
            <pc:docMk/>
            <pc:sldMk cId="3808763723" sldId="312"/>
            <ac:spMk id="2" creationId="{DCB3047E-D918-4ECC-8EB3-2565ACC31330}"/>
          </ac:spMkLst>
        </pc:spChg>
        <pc:spChg chg="mod">
          <ac:chgData name="Josselin Bourges" userId="S::josselin.bourges@un.org::2853f2c9-8004-4548-bb73-10249e173b61" providerId="AD" clId="Web-{1E794408-358C-5F0E-0854-945C7C7D395F}" dt="2025-08-15T19:51:58.309" v="70" actId="20577"/>
          <ac:spMkLst>
            <pc:docMk/>
            <pc:sldMk cId="3808763723" sldId="312"/>
            <ac:spMk id="3" creationId="{61BE4187-773C-4991-95C7-5F612E9BA9DA}"/>
          </ac:spMkLst>
        </pc:spChg>
      </pc:sldChg>
      <pc:sldChg chg="addSp delSp modSp add del">
        <pc:chgData name="Josselin Bourges" userId="S::josselin.bourges@un.org::2853f2c9-8004-4548-bb73-10249e173b61" providerId="AD" clId="Web-{1E794408-358C-5F0E-0854-945C7C7D395F}" dt="2025-08-15T19:54:59.624" v="114"/>
        <pc:sldMkLst>
          <pc:docMk/>
          <pc:sldMk cId="739031757" sldId="313"/>
        </pc:sldMkLst>
        <pc:graphicFrameChg chg="add mod modGraphic">
          <ac:chgData name="Josselin Bourges" userId="S::josselin.bourges@un.org::2853f2c9-8004-4548-bb73-10249e173b61" providerId="AD" clId="Web-{1E794408-358C-5F0E-0854-945C7C7D395F}" dt="2025-08-15T19:54:59.624" v="114"/>
          <ac:graphicFrameMkLst>
            <pc:docMk/>
            <pc:sldMk cId="739031757" sldId="313"/>
            <ac:graphicFrameMk id="8" creationId="{2A588257-6F88-2057-42D7-D5C7C14F680A}"/>
          </ac:graphicFrameMkLst>
        </pc:graphicFrameChg>
      </pc:sldChg>
      <pc:sldChg chg="add modNotes">
        <pc:chgData name="Josselin Bourges" userId="S::josselin.bourges@un.org::2853f2c9-8004-4548-bb73-10249e173b61" providerId="AD" clId="Web-{1E794408-358C-5F0E-0854-945C7C7D395F}" dt="2025-08-15T20:02:01.258" v="135"/>
        <pc:sldMkLst>
          <pc:docMk/>
          <pc:sldMk cId="570686217" sldId="314"/>
        </pc:sldMkLst>
      </pc:sldChg>
      <pc:sldChg chg="add del">
        <pc:chgData name="Josselin Bourges" userId="S::josselin.bourges@un.org::2853f2c9-8004-4548-bb73-10249e173b61" providerId="AD" clId="Web-{1E794408-358C-5F0E-0854-945C7C7D395F}" dt="2025-08-15T19:52:46.686" v="79"/>
        <pc:sldMkLst>
          <pc:docMk/>
          <pc:sldMk cId="2754234992" sldId="314"/>
        </pc:sldMkLst>
      </pc:sldChg>
      <pc:sldChg chg="add">
        <pc:chgData name="Josselin Bourges" userId="S::josselin.bourges@un.org::2853f2c9-8004-4548-bb73-10249e173b61" providerId="AD" clId="Web-{1E794408-358C-5F0E-0854-945C7C7D395F}" dt="2025-08-15T19:55:50.288" v="117"/>
        <pc:sldMkLst>
          <pc:docMk/>
          <pc:sldMk cId="3746690654" sldId="315"/>
        </pc:sldMkLst>
      </pc:sldChg>
      <pc:sldChg chg="add">
        <pc:chgData name="Josselin Bourges" userId="S::josselin.bourges@un.org::2853f2c9-8004-4548-bb73-10249e173b61" providerId="AD" clId="Web-{1E794408-358C-5F0E-0854-945C7C7D395F}" dt="2025-08-15T19:57:42.090" v="119"/>
        <pc:sldMkLst>
          <pc:docMk/>
          <pc:sldMk cId="1729851557" sldId="316"/>
        </pc:sldMkLst>
      </pc:sldChg>
      <pc:sldChg chg="add">
        <pc:chgData name="Josselin Bourges" userId="S::josselin.bourges@un.org::2853f2c9-8004-4548-bb73-10249e173b61" providerId="AD" clId="Web-{1E794408-358C-5F0E-0854-945C7C7D395F}" dt="2025-08-15T19:57:42.168" v="120"/>
        <pc:sldMkLst>
          <pc:docMk/>
          <pc:sldMk cId="1777039219" sldId="317"/>
        </pc:sldMkLst>
      </pc:sldChg>
    </pc:docChg>
  </pc:docChgLst>
  <pc:docChgLst>
    <pc:chgData name="Ruth Ouattara" userId="S::ruth.ouattara@un.org::ef623609-f3d1-4537-8577-3dbd58257726" providerId="AD" clId="Web-{12AC260B-1908-0AFF-A367-F7261846DDB3}"/>
    <pc:docChg chg="modSld">
      <pc:chgData name="Ruth Ouattara" userId="S::ruth.ouattara@un.org::ef623609-f3d1-4537-8577-3dbd58257726" providerId="AD" clId="Web-{12AC260B-1908-0AFF-A367-F7261846DDB3}" dt="2025-08-28T21:12:31.733" v="5" actId="14100"/>
      <pc:docMkLst>
        <pc:docMk/>
      </pc:docMkLst>
      <pc:sldChg chg="addSp delSp modSp">
        <pc:chgData name="Ruth Ouattara" userId="S::ruth.ouattara@un.org::ef623609-f3d1-4537-8577-3dbd58257726" providerId="AD" clId="Web-{12AC260B-1908-0AFF-A367-F7261846DDB3}" dt="2025-08-28T21:12:31.733" v="5" actId="14100"/>
        <pc:sldMkLst>
          <pc:docMk/>
          <pc:sldMk cId="4061251164" sldId="272"/>
        </pc:sldMkLst>
        <pc:spChg chg="del">
          <ac:chgData name="Ruth Ouattara" userId="S::ruth.ouattara@un.org::ef623609-f3d1-4537-8577-3dbd58257726" providerId="AD" clId="Web-{12AC260B-1908-0AFF-A367-F7261846DDB3}" dt="2025-08-28T21:12:05.842" v="1"/>
          <ac:spMkLst>
            <pc:docMk/>
            <pc:sldMk cId="4061251164" sldId="272"/>
            <ac:spMk id="4" creationId="{DD400DE6-8D50-7710-2CF1-F9582AF17A37}"/>
          </ac:spMkLst>
        </pc:spChg>
        <pc:picChg chg="del">
          <ac:chgData name="Ruth Ouattara" userId="S::ruth.ouattara@un.org::ef623609-f3d1-4537-8577-3dbd58257726" providerId="AD" clId="Web-{12AC260B-1908-0AFF-A367-F7261846DDB3}" dt="2025-08-28T21:12:01.295" v="0"/>
          <ac:picMkLst>
            <pc:docMk/>
            <pc:sldMk cId="4061251164" sldId="272"/>
            <ac:picMk id="3" creationId="{53601EF8-5030-E140-AB44-032870BFD641}"/>
          </ac:picMkLst>
        </pc:picChg>
        <pc:picChg chg="add mod">
          <ac:chgData name="Ruth Ouattara" userId="S::ruth.ouattara@un.org::ef623609-f3d1-4537-8577-3dbd58257726" providerId="AD" clId="Web-{12AC260B-1908-0AFF-A367-F7261846DDB3}" dt="2025-08-28T21:12:31.733" v="5" actId="14100"/>
          <ac:picMkLst>
            <pc:docMk/>
            <pc:sldMk cId="4061251164" sldId="272"/>
            <ac:picMk id="5" creationId="{FD0BA479-2FBD-A7A4-08FE-CDE384726B67}"/>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3C3A7A5-E172-44C4-86AB-9E32D60F93F5}" type="datetimeFigureOut">
              <a:t>8/28/2025</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4A5A16-30AE-45A2-B00A-A065EA7E158E}" type="slidenum">
              <a:t>‹#›</a:t>
            </a:fld>
            <a:endParaRPr lang="fr-FR"/>
          </a:p>
        </p:txBody>
      </p:sp>
    </p:spTree>
    <p:extLst>
      <p:ext uri="{BB962C8B-B14F-4D97-AF65-F5344CB8AC3E}">
        <p14:creationId xmlns:p14="http://schemas.microsoft.com/office/powerpoint/2010/main" val="36368998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i="1">
                <a:effectLst/>
              </a:rPr>
              <a:t>(</a:t>
            </a:r>
            <a:r>
              <a:rPr lang="fr-FR" i="1"/>
              <a:t>Avant de commencer l’étude de cas</a:t>
            </a:r>
            <a:r>
              <a:rPr lang="fr-FR" i="1">
                <a:effectLst/>
              </a:rPr>
              <a:t>, </a:t>
            </a:r>
            <a:r>
              <a:rPr lang="fr-FR" i="1"/>
              <a:t>divisez les participant·e·s en groupes de quatre ou cinq personnes et distribuez les documents</a:t>
            </a:r>
            <a:r>
              <a:rPr lang="fr-FR" i="1">
                <a:effectLst/>
              </a:rPr>
              <a:t>.)</a:t>
            </a:r>
            <a:endParaRPr lang="fr-FR">
              <a:solidFill>
                <a:srgbClr val="444444"/>
              </a:solidFill>
              <a:effectLst/>
            </a:endParaRPr>
          </a:p>
          <a:p>
            <a:pPr marR="0"/>
            <a:endParaRPr lang="fr-FR" dirty="0">
              <a:solidFill>
                <a:srgbClr val="444444"/>
              </a:solidFill>
              <a:effectLst/>
            </a:endParaRPr>
          </a:p>
          <a:p>
            <a:r>
              <a:rPr lang="fr-FR" b="1"/>
              <a:t>Message clé </a:t>
            </a:r>
            <a:r>
              <a:rPr lang="fr-FR" b="1">
                <a:effectLst/>
              </a:rPr>
              <a:t>: </a:t>
            </a:r>
            <a:r>
              <a:rPr lang="fr-FR" b="1"/>
              <a:t>Présenter l’étude de cas</a:t>
            </a:r>
            <a:r>
              <a:rPr lang="fr-FR" b="1">
                <a:effectLst/>
              </a:rPr>
              <a:t>.</a:t>
            </a:r>
            <a:endParaRPr lang="fr-FR" b="1">
              <a:solidFill>
                <a:srgbClr val="444444"/>
              </a:solidFill>
              <a:effectLst/>
            </a:endParaRPr>
          </a:p>
          <a:p>
            <a:pPr>
              <a:spcBef>
                <a:spcPts val="0"/>
              </a:spcBef>
            </a:pPr>
            <a:endParaRPr lang="fr-FR" dirty="0">
              <a:solidFill>
                <a:srgbClr val="444444"/>
              </a:solidFill>
              <a:effectLst/>
            </a:endParaRPr>
          </a:p>
          <a:p>
            <a:r>
              <a:rPr lang="fr-FR"/>
              <a:t>Bonjour à toutes et à tous</a:t>
            </a:r>
            <a:r>
              <a:rPr lang="fr-FR">
                <a:effectLst/>
              </a:rPr>
              <a:t>, </a:t>
            </a:r>
            <a:r>
              <a:rPr lang="fr-FR"/>
              <a:t>et bienvenue </a:t>
            </a:r>
            <a:r>
              <a:rPr lang="fr-FR">
                <a:effectLst/>
              </a:rPr>
              <a:t>! </a:t>
            </a:r>
            <a:r>
              <a:rPr lang="fr-FR"/>
              <a:t>Dans cette </a:t>
            </a:r>
            <a:r>
              <a:rPr lang="fr-FR">
                <a:effectLst/>
              </a:rPr>
              <a:t>session</a:t>
            </a:r>
            <a:r>
              <a:rPr lang="fr-FR"/>
              <a:t>, nous allons examiner comment intégrer les considérations de genre dans le travail de la composante militaire des opérations de paix</a:t>
            </a:r>
            <a:r>
              <a:rPr lang="fr-FR">
                <a:effectLst/>
              </a:rPr>
              <a:t>.</a:t>
            </a:r>
            <a:endParaRPr lang="fr-FR">
              <a:solidFill>
                <a:srgbClr val="444444"/>
              </a:solidFill>
              <a:effectLst/>
            </a:endParaRPr>
          </a:p>
          <a:p>
            <a:pPr marR="0"/>
            <a:endParaRPr lang="fr-FR" dirty="0">
              <a:solidFill>
                <a:srgbClr val="444444"/>
              </a:solidFill>
              <a:effectLst/>
            </a:endParaRPr>
          </a:p>
          <a:p>
            <a:r>
              <a:rPr lang="fr-FR"/>
              <a:t>Passons maintenant à une étude de cas pratique</a:t>
            </a:r>
            <a:r>
              <a:rPr lang="fr-FR">
                <a:effectLst/>
              </a:rPr>
              <a:t>. </a:t>
            </a:r>
            <a:r>
              <a:rPr lang="fr-FR"/>
              <a:t>Cette étude porte sur la manière de créer un environnement de travail valorisant pour l'ensemble du </a:t>
            </a:r>
            <a:r>
              <a:rPr lang="fr-FR">
                <a:effectLst/>
              </a:rPr>
              <a:t>personnel</a:t>
            </a:r>
            <a:r>
              <a:rPr lang="fr-FR"/>
              <a:t> militaire</a:t>
            </a:r>
            <a:r>
              <a:rPr lang="fr-FR">
                <a:effectLst/>
              </a:rPr>
              <a:t>.</a:t>
            </a:r>
            <a:endParaRPr lang="fr-FR">
              <a:solidFill>
                <a:srgbClr val="444444"/>
              </a:solidFill>
            </a:endParaRPr>
          </a:p>
        </p:txBody>
      </p:sp>
      <p:sp>
        <p:nvSpPr>
          <p:cNvPr id="4" name="Espace réservé du numéro de diapositive 3"/>
          <p:cNvSpPr>
            <a:spLocks noGrp="1"/>
          </p:cNvSpPr>
          <p:nvPr>
            <p:ph type="sldNum" sz="quarter" idx="5"/>
          </p:nvPr>
        </p:nvSpPr>
        <p:spPr/>
        <p:txBody>
          <a:bodyPr/>
          <a:lstStyle/>
          <a:p>
            <a:fld id="{0A83D7B9-9304-43D9-B9C6-6966DFFE4C6C}" type="slidenum">
              <a:rPr lang="en-GB" smtClean="0"/>
              <a:t>1</a:t>
            </a:fld>
            <a:endParaRPr lang="en-GB" dirty="0"/>
          </a:p>
        </p:txBody>
      </p:sp>
    </p:spTree>
    <p:extLst>
      <p:ext uri="{BB962C8B-B14F-4D97-AF65-F5344CB8AC3E}">
        <p14:creationId xmlns:p14="http://schemas.microsoft.com/office/powerpoint/2010/main" val="21439012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Très bien</a:t>
            </a:r>
            <a:r>
              <a:rPr lang="fr-FR" dirty="0">
                <a:effectLst/>
              </a:rPr>
              <a:t>, </a:t>
            </a:r>
            <a:r>
              <a:rPr lang="fr-FR" dirty="0"/>
              <a:t>commençons maintenant l’exercice</a:t>
            </a:r>
            <a:r>
              <a:rPr lang="fr-FR" dirty="0">
                <a:effectLst/>
              </a:rPr>
              <a:t>.</a:t>
            </a:r>
            <a:endParaRPr lang="fr-FR" dirty="0">
              <a:solidFill>
                <a:srgbClr val="444444"/>
              </a:solidFill>
              <a:effectLst/>
            </a:endParaRPr>
          </a:p>
          <a:p>
            <a:pPr marR="0"/>
            <a:endParaRPr lang="fr-FR" dirty="0">
              <a:solidFill>
                <a:srgbClr val="444444"/>
              </a:solidFill>
              <a:effectLst/>
            </a:endParaRPr>
          </a:p>
          <a:p>
            <a:r>
              <a:rPr lang="fr-FR" dirty="0"/>
              <a:t>Pour commencer, je souhaiterais que le sergent s’identifie. Merci, sergent. Voici votre bureau.</a:t>
            </a:r>
            <a:endParaRPr lang="fr-FR" dirty="0">
              <a:ea typeface="Calibri"/>
              <a:cs typeface="Calibri"/>
            </a:endParaRPr>
          </a:p>
          <a:p>
            <a:r>
              <a:rPr lang="fr-FR" dirty="0"/>
              <a:t>Et maintenant, puis-je demander à la caporale de s’identifier ? Merci, caporale. Je vois que le sergent est à son bureau. Pourriez-vous, s’il vous plaît, apporter votre rapport au sergent ?</a:t>
            </a:r>
            <a:endParaRPr lang="fr-FR" dirty="0">
              <a:ea typeface="Calibri"/>
              <a:cs typeface="Calibri"/>
            </a:endParaRPr>
          </a:p>
          <a:p>
            <a:r>
              <a:rPr lang="fr-FR" dirty="0"/>
              <a:t> </a:t>
            </a:r>
            <a:endParaRPr lang="fr-FR" dirty="0">
              <a:ea typeface="Calibri"/>
              <a:cs typeface="Calibri"/>
            </a:endParaRPr>
          </a:p>
          <a:p>
            <a:r>
              <a:rPr lang="fr-FR" dirty="0"/>
              <a:t>Le reste de l’équipe doit poursuivre sa routine quotidienne, discuter entre vous ou prendre un café — bref, faire ce que vous faites habituellement au travail.</a:t>
            </a:r>
            <a:endParaRPr lang="fr-FR" dirty="0">
              <a:ea typeface="Calibri"/>
              <a:cs typeface="Calibri"/>
            </a:endParaRPr>
          </a:p>
          <a:p>
            <a:r>
              <a:rPr lang="fr-FR" dirty="0"/>
              <a:t>L’objectif principal de cet exercice de simulation est de contribuer à la création d’un environnement favorable pour toutes et tous, et de soutenir les collègues qui peuvent être confrontés à des situations de harcèlement.</a:t>
            </a:r>
            <a:endParaRPr lang="fr-FR" dirty="0">
              <a:ea typeface="Calibri"/>
              <a:cs typeface="Calibri"/>
            </a:endParaRPr>
          </a:p>
          <a:p>
            <a:pPr>
              <a:spcBef>
                <a:spcPts val="0"/>
              </a:spcBef>
            </a:pPr>
            <a:endParaRPr lang="fr-FR" dirty="0">
              <a:solidFill>
                <a:srgbClr val="444444"/>
              </a:solidFill>
              <a:effectLst/>
            </a:endParaRPr>
          </a:p>
          <a:p>
            <a:r>
              <a:rPr lang="fr-FR" dirty="0"/>
              <a:t>N’oubliez pas que vous devez jouer le rôle qui vous a été attribué, tel qu’indiqué dans les </a:t>
            </a:r>
            <a:r>
              <a:rPr lang="fr-FR" dirty="0">
                <a:effectLst/>
              </a:rPr>
              <a:t>instructions.</a:t>
            </a:r>
            <a:endParaRPr lang="fr-FR" dirty="0">
              <a:solidFill>
                <a:srgbClr val="444444"/>
              </a:solidFill>
              <a:effectLst/>
            </a:endParaRPr>
          </a:p>
          <a:p>
            <a:pPr>
              <a:spcBef>
                <a:spcPts val="0"/>
              </a:spcBef>
            </a:pPr>
            <a:endParaRPr lang="fr-FR" dirty="0">
              <a:solidFill>
                <a:srgbClr val="444444"/>
              </a:solidFill>
              <a:effectLst/>
            </a:endParaRPr>
          </a:p>
          <a:p>
            <a:r>
              <a:rPr lang="fr-FR" b="1" dirty="0"/>
              <a:t>Observateurs</a:t>
            </a:r>
            <a:r>
              <a:rPr lang="fr-FR" dirty="0"/>
              <a:t>, vous pouvez circuler librement et prendre des </a:t>
            </a:r>
            <a:r>
              <a:rPr lang="fr-FR" dirty="0">
                <a:effectLst/>
              </a:rPr>
              <a:t>notes </a:t>
            </a:r>
            <a:r>
              <a:rPr lang="fr-FR" dirty="0"/>
              <a:t>pour le débriefing</a:t>
            </a:r>
            <a:r>
              <a:rPr lang="fr-FR" dirty="0">
                <a:effectLst/>
              </a:rPr>
              <a:t>.</a:t>
            </a:r>
            <a:endParaRPr lang="fr-FR" dirty="0">
              <a:solidFill>
                <a:srgbClr val="444444"/>
              </a:solidFill>
              <a:effectLst/>
            </a:endParaRPr>
          </a:p>
          <a:p>
            <a:endParaRPr lang="fr-FR" dirty="0">
              <a:solidFill>
                <a:srgbClr val="444444"/>
              </a:solidFill>
              <a:effectLst/>
            </a:endParaRPr>
          </a:p>
          <a:p>
            <a:r>
              <a:rPr lang="fr-FR" i="1" dirty="0">
                <a:effectLst/>
              </a:rPr>
              <a:t>(</a:t>
            </a:r>
            <a:r>
              <a:rPr lang="fr-FR" i="1" dirty="0"/>
              <a:t>Laissez la </a:t>
            </a:r>
            <a:r>
              <a:rPr lang="fr-FR" i="1" dirty="0">
                <a:effectLst/>
              </a:rPr>
              <a:t>simulation </a:t>
            </a:r>
            <a:r>
              <a:rPr lang="fr-FR" i="1" dirty="0"/>
              <a:t>se dérouler pendant environ 15 à 30 </a:t>
            </a:r>
            <a:r>
              <a:rPr lang="fr-FR" i="1" dirty="0">
                <a:effectLst/>
              </a:rPr>
              <a:t>minutes. </a:t>
            </a:r>
            <a:r>
              <a:rPr lang="fr-FR" i="1" dirty="0"/>
              <a:t>Terminez-la lorsque vous estimez que le moment est opportun</a:t>
            </a:r>
            <a:r>
              <a:rPr lang="fr-FR" i="1" dirty="0">
                <a:effectLst/>
              </a:rPr>
              <a:t>, </a:t>
            </a:r>
            <a:r>
              <a:rPr lang="fr-FR" i="1" dirty="0"/>
              <a:t>par exemple à la fin d’une </a:t>
            </a:r>
            <a:r>
              <a:rPr lang="fr-FR" i="1" dirty="0">
                <a:effectLst/>
              </a:rPr>
              <a:t>discussion </a:t>
            </a:r>
            <a:r>
              <a:rPr lang="fr-FR" i="1" dirty="0"/>
              <a:t>importante ou s’il n’y a plus ou peu d’interactions en cours.)</a:t>
            </a:r>
            <a:br>
              <a:rPr lang="fr-FR" i="1" dirty="0">
                <a:cs typeface="+mn-lt"/>
              </a:rPr>
            </a:br>
            <a:r>
              <a:rPr lang="fr-FR" i="1" dirty="0">
                <a:effectLst/>
              </a:rPr>
              <a:t>(</a:t>
            </a:r>
            <a:r>
              <a:rPr lang="fr-FR" i="1" dirty="0"/>
              <a:t>N’oubliez pas d’utiliser </a:t>
            </a:r>
            <a:r>
              <a:rPr lang="fr-FR" i="1" dirty="0" err="1"/>
              <a:t>lesscénarios</a:t>
            </a:r>
            <a:r>
              <a:rPr lang="fr-FR" i="1" dirty="0"/>
              <a:t> lorsque vous jugez qu’ils sont les plus pertinents</a:t>
            </a:r>
            <a:r>
              <a:rPr lang="fr-FR" i="1" dirty="0">
                <a:effectLst/>
              </a:rPr>
              <a:t>. </a:t>
            </a:r>
            <a:r>
              <a:rPr lang="en-US" i="1" dirty="0"/>
              <a:t>Les diapositives </a:t>
            </a:r>
            <a:r>
              <a:rPr lang="en-US" i="1" dirty="0" err="1"/>
              <a:t>scénarios</a:t>
            </a:r>
            <a:r>
              <a:rPr lang="en-US" i="1" dirty="0"/>
              <a:t> </a:t>
            </a:r>
            <a:r>
              <a:rPr lang="en-US" i="1" dirty="0" err="1"/>
              <a:t>suivent</a:t>
            </a:r>
            <a:r>
              <a:rPr lang="en-US" i="1" dirty="0"/>
              <a:t>.)</a:t>
            </a:r>
            <a:endParaRPr lang="en-US" dirty="0">
              <a:solidFill>
                <a:srgbClr val="444444"/>
              </a:solidFill>
              <a:effectLst/>
            </a:endParaRPr>
          </a:p>
          <a:p>
            <a:pPr marL="168910" algn="just">
              <a:spcBef>
                <a:spcPts val="130"/>
              </a:spcBef>
              <a:spcAft>
                <a:spcPts val="1200"/>
              </a:spcAft>
            </a:pPr>
            <a:endParaRPr lang="en-US" sz="1800" dirty="0">
              <a:effectLst/>
              <a:latin typeface="Carlito"/>
              <a:ea typeface="Calibri" panose="020F0502020204030204" pitchFamily="34" charset="0"/>
              <a:cs typeface="Calibri"/>
            </a:endParaRPr>
          </a:p>
        </p:txBody>
      </p:sp>
      <p:sp>
        <p:nvSpPr>
          <p:cNvPr id="4" name="Espace réservé du numéro de diapositive 3"/>
          <p:cNvSpPr>
            <a:spLocks noGrp="1"/>
          </p:cNvSpPr>
          <p:nvPr>
            <p:ph type="sldNum" sz="quarter" idx="5"/>
          </p:nvPr>
        </p:nvSpPr>
        <p:spPr/>
        <p:txBody>
          <a:bodyPr/>
          <a:lstStyle/>
          <a:p>
            <a:fld id="{0A83D7B9-9304-43D9-B9C6-6966DFFE4C6C}" type="slidenum">
              <a:rPr lang="en-GB" smtClean="0"/>
              <a:t>10</a:t>
            </a:fld>
            <a:endParaRPr lang="en-GB" dirty="0"/>
          </a:p>
        </p:txBody>
      </p:sp>
    </p:spTree>
    <p:extLst>
      <p:ext uri="{BB962C8B-B14F-4D97-AF65-F5344CB8AC3E}">
        <p14:creationId xmlns:p14="http://schemas.microsoft.com/office/powerpoint/2010/main" val="16601048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1" kern="1200" dirty="0">
                <a:solidFill>
                  <a:schemeClr val="tx1"/>
                </a:solidFill>
                <a:effectLst/>
              </a:rPr>
              <a:t>Message clé :</a:t>
            </a:r>
            <a:r>
              <a:rPr lang="fr-FR" kern="1200" dirty="0">
                <a:solidFill>
                  <a:schemeClr val="tx1"/>
                </a:solidFill>
                <a:effectLst/>
              </a:rPr>
              <a:t> </a:t>
            </a:r>
            <a:r>
              <a:rPr lang="fr-FR" dirty="0"/>
              <a:t>Principaux résultats et apprentissages tirés de l’exercice de simulation</a:t>
            </a:r>
            <a:r>
              <a:rPr lang="fr-FR" kern="1200" dirty="0">
                <a:solidFill>
                  <a:schemeClr val="tx1"/>
                </a:solidFill>
                <a:effectLst/>
              </a:rPr>
              <a:t>.</a:t>
            </a:r>
            <a:endParaRPr lang="en-US" kern="1200" dirty="0">
              <a:solidFill>
                <a:srgbClr val="000000"/>
              </a:solidFill>
              <a:effectLst/>
            </a:endParaRPr>
          </a:p>
          <a:p>
            <a:endParaRPr lang="fr-FR" kern="1200" dirty="0">
              <a:solidFill>
                <a:srgbClr val="000000"/>
              </a:solidFill>
              <a:effectLst/>
            </a:endParaRPr>
          </a:p>
          <a:p>
            <a:r>
              <a:rPr lang="fr-FR" kern="1200">
                <a:solidFill>
                  <a:schemeClr val="tx1"/>
                </a:solidFill>
                <a:effectLst/>
              </a:rPr>
              <a:t>Très bien, </a:t>
            </a:r>
            <a:r>
              <a:rPr lang="fr-FR"/>
              <a:t>l’exercice </a:t>
            </a:r>
            <a:r>
              <a:rPr lang="fr-FR" kern="1200">
                <a:solidFill>
                  <a:schemeClr val="tx1"/>
                </a:solidFill>
                <a:effectLst/>
              </a:rPr>
              <a:t>est maintenant </a:t>
            </a:r>
            <a:r>
              <a:rPr lang="fr-FR"/>
              <a:t>terminé</a:t>
            </a:r>
            <a:r>
              <a:rPr lang="fr-FR" kern="1200">
                <a:solidFill>
                  <a:schemeClr val="tx1"/>
                </a:solidFill>
                <a:effectLst/>
              </a:rPr>
              <a:t>.</a:t>
            </a:r>
            <a:r>
              <a:rPr lang="fr-FR">
                <a:solidFill>
                  <a:srgbClr val="000000"/>
                </a:solidFill>
              </a:rPr>
              <a:t> Pouvez-vous</a:t>
            </a:r>
            <a:r>
              <a:rPr lang="fr-FR" dirty="0"/>
              <a:t> tous retourner </a:t>
            </a:r>
            <a:r>
              <a:rPr lang="fr-FR" kern="1200" dirty="0">
                <a:solidFill>
                  <a:schemeClr val="tx1"/>
                </a:solidFill>
                <a:effectLst/>
              </a:rPr>
              <a:t>à </a:t>
            </a:r>
            <a:r>
              <a:rPr lang="fr-FR" dirty="0"/>
              <a:t>vos places, s’il vous plaît ?</a:t>
            </a:r>
            <a:endParaRPr lang="en-US" kern="1200">
              <a:solidFill>
                <a:srgbClr val="000000"/>
              </a:solidFill>
              <a:effectLst/>
            </a:endParaRPr>
          </a:p>
          <a:p>
            <a:endParaRPr lang="fr-FR" dirty="0"/>
          </a:p>
          <a:p>
            <a:r>
              <a:rPr lang="fr-FR" i="1" kern="1200" dirty="0">
                <a:solidFill>
                  <a:schemeClr val="tx1"/>
                </a:solidFill>
                <a:effectLst/>
              </a:rPr>
              <a:t>(</a:t>
            </a:r>
            <a:r>
              <a:rPr lang="fr-FR" i="1" dirty="0"/>
              <a:t>Commencez </a:t>
            </a:r>
            <a:r>
              <a:rPr lang="fr-FR" i="1" kern="1200" dirty="0">
                <a:solidFill>
                  <a:schemeClr val="tx1"/>
                </a:solidFill>
                <a:effectLst/>
              </a:rPr>
              <a:t>la discussion avec des </a:t>
            </a:r>
            <a:r>
              <a:rPr lang="fr-FR" i="1" dirty="0"/>
              <a:t>questions générales. Demandez aux observateurs de partager leurs impressions, interrogez les autres sur ce qu’ils pensent et sur leurs </a:t>
            </a:r>
            <a:r>
              <a:rPr lang="fr-FR" i="1" kern="1200" dirty="0">
                <a:solidFill>
                  <a:schemeClr val="tx1"/>
                </a:solidFill>
                <a:effectLst/>
              </a:rPr>
              <a:t>expériences</a:t>
            </a:r>
            <a:r>
              <a:rPr lang="fr-FR" i="1" dirty="0"/>
              <a:t>. Demandez si quelqu’un souhaite partager une expérience personnelle en lien avec l’exercice. Sélectionnez </a:t>
            </a:r>
            <a:r>
              <a:rPr lang="fr-FR" i="1" kern="1200" dirty="0">
                <a:solidFill>
                  <a:schemeClr val="tx1"/>
                </a:solidFill>
                <a:effectLst/>
              </a:rPr>
              <a:t>les </a:t>
            </a:r>
            <a:r>
              <a:rPr lang="fr-FR" i="1" dirty="0"/>
              <a:t>questions </a:t>
            </a:r>
            <a:r>
              <a:rPr lang="fr-FR" i="1" kern="1200" dirty="0">
                <a:solidFill>
                  <a:schemeClr val="tx1"/>
                </a:solidFill>
                <a:effectLst/>
              </a:rPr>
              <a:t>les </a:t>
            </a:r>
            <a:r>
              <a:rPr lang="fr-FR" i="1" dirty="0"/>
              <a:t>plus pertinentes dans </a:t>
            </a:r>
            <a:r>
              <a:rPr lang="fr-FR" i="1" kern="1200" dirty="0">
                <a:solidFill>
                  <a:schemeClr val="tx1"/>
                </a:solidFill>
                <a:effectLst/>
              </a:rPr>
              <a:t>la </a:t>
            </a:r>
            <a:r>
              <a:rPr lang="fr-FR" i="1" dirty="0"/>
              <a:t>liste ci-dessous. Accordez environ 15 minutes à cette </a:t>
            </a:r>
            <a:r>
              <a:rPr lang="fr-FR" i="1" kern="1200" dirty="0">
                <a:solidFill>
                  <a:schemeClr val="tx1"/>
                </a:solidFill>
                <a:effectLst/>
              </a:rPr>
              <a:t>discussion </a:t>
            </a:r>
            <a:r>
              <a:rPr lang="fr-FR" i="1" dirty="0"/>
              <a:t>générale.)</a:t>
            </a:r>
            <a:endParaRPr lang="en-US" kern="1200">
              <a:solidFill>
                <a:srgbClr val="000000"/>
              </a:solidFill>
              <a:effectLst/>
            </a:endParaRPr>
          </a:p>
          <a:p>
            <a:endParaRPr lang="fr-FR" kern="1200" dirty="0">
              <a:solidFill>
                <a:srgbClr val="000000"/>
              </a:solidFill>
              <a:effectLst/>
            </a:endParaRPr>
          </a:p>
          <a:p>
            <a:r>
              <a:rPr lang="fr-FR" dirty="0"/>
              <a:t>Poursuivez ensuite avec </a:t>
            </a:r>
            <a:r>
              <a:rPr lang="fr-FR" kern="1200" dirty="0">
                <a:solidFill>
                  <a:schemeClr val="tx1"/>
                </a:solidFill>
                <a:effectLst/>
              </a:rPr>
              <a:t>un</a:t>
            </a:r>
            <a:r>
              <a:rPr lang="fr-FR" dirty="0"/>
              <a:t> </a:t>
            </a:r>
            <a:r>
              <a:rPr lang="fr-FR" b="1" kern="1200" dirty="0">
                <a:solidFill>
                  <a:schemeClr val="tx1"/>
                </a:solidFill>
                <a:effectLst/>
              </a:rPr>
              <a:t>débriefing détaillé</a:t>
            </a:r>
            <a:r>
              <a:rPr lang="fr-FR" dirty="0"/>
              <a:t> </a:t>
            </a:r>
            <a:r>
              <a:rPr lang="fr-FR" kern="1200" dirty="0">
                <a:solidFill>
                  <a:schemeClr val="tx1"/>
                </a:solidFill>
                <a:effectLst/>
              </a:rPr>
              <a:t>en utilisant la section </a:t>
            </a:r>
            <a:r>
              <a:rPr lang="fr-FR" dirty="0"/>
              <a:t>pertinente </a:t>
            </a:r>
            <a:r>
              <a:rPr lang="fr-FR" kern="1200" dirty="0">
                <a:solidFill>
                  <a:schemeClr val="tx1"/>
                </a:solidFill>
                <a:effectLst/>
              </a:rPr>
              <a:t>du</a:t>
            </a:r>
            <a:r>
              <a:rPr lang="fr-FR" dirty="0"/>
              <a:t> </a:t>
            </a:r>
            <a:r>
              <a:rPr lang="fr-FR" b="1" kern="1200" dirty="0">
                <a:solidFill>
                  <a:schemeClr val="tx1"/>
                </a:solidFill>
                <a:effectLst/>
              </a:rPr>
              <a:t>manuel</a:t>
            </a:r>
            <a:r>
              <a:rPr lang="fr-FR" dirty="0"/>
              <a:t>.</a:t>
            </a:r>
            <a:endParaRPr lang="en-US"/>
          </a:p>
          <a:p>
            <a:r>
              <a:rPr lang="fr-FR" dirty="0"/>
              <a:t> </a:t>
            </a:r>
            <a:endParaRPr lang="en-US" kern="1200">
              <a:solidFill>
                <a:srgbClr val="000000"/>
              </a:solidFill>
              <a:effectLst/>
            </a:endParaRPr>
          </a:p>
          <a:p>
            <a:pPr marL="168910" marR="0">
              <a:lnSpc>
                <a:spcPct val="107000"/>
              </a:lnSpc>
              <a:spcBef>
                <a:spcPts val="254"/>
              </a:spcBef>
              <a:spcAft>
                <a:spcPts val="800"/>
              </a:spcAft>
            </a:pPr>
            <a:endParaRPr lang="en-GB" sz="1800" i="1" dirty="0">
              <a:effectLst/>
              <a:latin typeface="Calibri"/>
              <a:ea typeface="Calibri"/>
              <a:cs typeface="Calibri"/>
            </a:endParaRPr>
          </a:p>
        </p:txBody>
      </p:sp>
      <p:sp>
        <p:nvSpPr>
          <p:cNvPr id="4" name="Espace réservé du numéro de diapositive 3"/>
          <p:cNvSpPr>
            <a:spLocks noGrp="1"/>
          </p:cNvSpPr>
          <p:nvPr>
            <p:ph type="sldNum" sz="quarter" idx="5"/>
          </p:nvPr>
        </p:nvSpPr>
        <p:spPr/>
        <p:txBody>
          <a:bodyPr/>
          <a:lstStyle/>
          <a:p>
            <a:fld id="{0A83D7B9-9304-43D9-B9C6-6966DFFE4C6C}" type="slidenum">
              <a:rPr lang="en-GB" smtClean="0"/>
              <a:t>11</a:t>
            </a:fld>
            <a:endParaRPr lang="en-GB" dirty="0"/>
          </a:p>
        </p:txBody>
      </p:sp>
    </p:spTree>
    <p:extLst>
      <p:ext uri="{BB962C8B-B14F-4D97-AF65-F5344CB8AC3E}">
        <p14:creationId xmlns:p14="http://schemas.microsoft.com/office/powerpoint/2010/main" val="10538703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i="1" dirty="0">
                <a:effectLst/>
              </a:rPr>
              <a:t>(</a:t>
            </a:r>
            <a:r>
              <a:rPr lang="fr-FR" i="1" dirty="0"/>
              <a:t>Scénario à présenter </a:t>
            </a:r>
            <a:r>
              <a:rPr lang="fr-FR" i="1" dirty="0">
                <a:effectLst/>
              </a:rPr>
              <a:t>– </a:t>
            </a:r>
            <a:r>
              <a:rPr lang="fr-FR" i="1" dirty="0"/>
              <a:t>un par un ou collectivement </a:t>
            </a:r>
            <a:r>
              <a:rPr lang="fr-FR" i="1" dirty="0">
                <a:effectLst/>
              </a:rPr>
              <a:t>– </a:t>
            </a:r>
            <a:r>
              <a:rPr lang="fr-FR" i="1" dirty="0"/>
              <a:t>pendant l’exercice</a:t>
            </a:r>
            <a:r>
              <a:rPr lang="fr-FR" i="1" dirty="0">
                <a:effectLst/>
              </a:rPr>
              <a:t>. </a:t>
            </a:r>
            <a:r>
              <a:rPr lang="fr-FR" i="1" dirty="0"/>
              <a:t>Des copies papier des scénarios peuvent également être distribuées</a:t>
            </a:r>
            <a:r>
              <a:rPr lang="fr-FR" i="1" dirty="0">
                <a:effectLst/>
              </a:rPr>
              <a:t>.) </a:t>
            </a:r>
            <a:endParaRPr lang="fr-FR" dirty="0">
              <a:solidFill>
                <a:srgbClr val="444444"/>
              </a:solidFill>
            </a:endParaRPr>
          </a:p>
          <a:p>
            <a:endParaRPr lang="fr-FR" b="1" dirty="0"/>
          </a:p>
          <a:p>
            <a:r>
              <a:rPr lang="fr-FR" b="1" dirty="0"/>
              <a:t>Ne montrez pas les scénarios aux </a:t>
            </a:r>
            <a:r>
              <a:rPr lang="fr-FR" b="1" dirty="0">
                <a:effectLst/>
              </a:rPr>
              <a:t>participants </a:t>
            </a:r>
            <a:r>
              <a:rPr lang="fr-FR" b="1" dirty="0"/>
              <a:t>avant le </a:t>
            </a:r>
            <a:r>
              <a:rPr lang="fr-FR" b="1" dirty="0">
                <a:effectLst/>
              </a:rPr>
              <a:t>moment</a:t>
            </a:r>
            <a:r>
              <a:rPr lang="fr-FR" b="1" dirty="0"/>
              <a:t> opportun</a:t>
            </a:r>
            <a:r>
              <a:rPr lang="fr-FR" b="1" dirty="0">
                <a:effectLst/>
              </a:rPr>
              <a:t>.</a:t>
            </a:r>
            <a:endParaRPr lang="fr-FR" dirty="0">
              <a:solidFill>
                <a:srgbClr val="444444"/>
              </a:solidFill>
            </a:endParaRPr>
          </a:p>
          <a:p>
            <a:pPr marR="0"/>
            <a:endParaRPr lang="fr-FR" dirty="0">
              <a:solidFill>
                <a:srgbClr val="444444"/>
              </a:solidFill>
              <a:effectLst/>
            </a:endParaRPr>
          </a:p>
          <a:p>
            <a:pPr marL="168910">
              <a:lnSpc>
                <a:spcPct val="107000"/>
              </a:lnSpc>
              <a:spcBef>
                <a:spcPts val="254"/>
              </a:spcBef>
              <a:spcAft>
                <a:spcPts val="800"/>
              </a:spcAft>
            </a:pPr>
            <a:endParaRPr lang="en-US" i="1" dirty="0">
              <a:latin typeface="Calibri"/>
              <a:ea typeface="DengXian"/>
              <a:cs typeface="Calibri"/>
            </a:endParaRPr>
          </a:p>
        </p:txBody>
      </p:sp>
      <p:sp>
        <p:nvSpPr>
          <p:cNvPr id="4" name="Espace réservé du numéro de diapositive 3"/>
          <p:cNvSpPr>
            <a:spLocks noGrp="1"/>
          </p:cNvSpPr>
          <p:nvPr>
            <p:ph type="sldNum" sz="quarter" idx="5"/>
          </p:nvPr>
        </p:nvSpPr>
        <p:spPr/>
        <p:txBody>
          <a:bodyPr/>
          <a:lstStyle/>
          <a:p>
            <a:fld id="{0A83D7B9-9304-43D9-B9C6-6966DFFE4C6C}" type="slidenum">
              <a:rPr lang="en-GB" smtClean="0"/>
              <a:t>12</a:t>
            </a:fld>
            <a:endParaRPr lang="en-GB" dirty="0"/>
          </a:p>
        </p:txBody>
      </p:sp>
    </p:spTree>
    <p:extLst>
      <p:ext uri="{BB962C8B-B14F-4D97-AF65-F5344CB8AC3E}">
        <p14:creationId xmlns:p14="http://schemas.microsoft.com/office/powerpoint/2010/main" val="15927793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i="1" dirty="0">
                <a:effectLst/>
              </a:rPr>
              <a:t>(</a:t>
            </a:r>
            <a:r>
              <a:rPr lang="fr-FR" i="1" dirty="0"/>
              <a:t>Scénario à présenter </a:t>
            </a:r>
            <a:r>
              <a:rPr lang="fr-FR" i="1" dirty="0">
                <a:effectLst/>
              </a:rPr>
              <a:t>– </a:t>
            </a:r>
            <a:r>
              <a:rPr lang="fr-FR" i="1" dirty="0"/>
              <a:t>un par un ou collectivement </a:t>
            </a:r>
            <a:r>
              <a:rPr lang="fr-FR" i="1" dirty="0">
                <a:effectLst/>
              </a:rPr>
              <a:t>– </a:t>
            </a:r>
            <a:r>
              <a:rPr lang="fr-FR" i="1" dirty="0"/>
              <a:t>pendant l’exercice</a:t>
            </a:r>
            <a:r>
              <a:rPr lang="fr-FR" i="1" dirty="0">
                <a:effectLst/>
              </a:rPr>
              <a:t>. </a:t>
            </a:r>
            <a:r>
              <a:rPr lang="fr-FR" i="1" dirty="0"/>
              <a:t>Des copies papier des scénarios peuvent également être distribuées</a:t>
            </a:r>
            <a:r>
              <a:rPr lang="fr-FR" i="1" dirty="0">
                <a:effectLst/>
              </a:rPr>
              <a:t>.) </a:t>
            </a:r>
            <a:endParaRPr lang="fr-FR" dirty="0">
              <a:solidFill>
                <a:srgbClr val="444444"/>
              </a:solidFill>
            </a:endParaRPr>
          </a:p>
          <a:p>
            <a:endParaRPr lang="fr-FR" b="1" dirty="0"/>
          </a:p>
          <a:p>
            <a:r>
              <a:rPr lang="fr-FR" b="1" dirty="0"/>
              <a:t>Ne montrez pas les scénarios aux </a:t>
            </a:r>
            <a:r>
              <a:rPr lang="fr-FR" b="1" dirty="0">
                <a:effectLst/>
              </a:rPr>
              <a:t>participants </a:t>
            </a:r>
            <a:r>
              <a:rPr lang="fr-FR" b="1" dirty="0"/>
              <a:t>avant le </a:t>
            </a:r>
            <a:r>
              <a:rPr lang="fr-FR" b="1" dirty="0">
                <a:effectLst/>
              </a:rPr>
              <a:t>moment</a:t>
            </a:r>
            <a:r>
              <a:rPr lang="fr-FR" b="1" dirty="0"/>
              <a:t> opportun</a:t>
            </a:r>
            <a:r>
              <a:rPr lang="fr-FR" b="1" dirty="0">
                <a:effectLst/>
              </a:rPr>
              <a:t>.</a:t>
            </a:r>
            <a:endParaRPr lang="fr-FR" dirty="0">
              <a:solidFill>
                <a:srgbClr val="444444"/>
              </a:solidFill>
            </a:endParaRPr>
          </a:p>
          <a:p>
            <a:pPr marR="0"/>
            <a:endParaRPr lang="fr-FR" dirty="0">
              <a:solidFill>
                <a:srgbClr val="444444"/>
              </a:solidFill>
              <a:effectLst/>
            </a:endParaRPr>
          </a:p>
          <a:p>
            <a:pPr marL="168910">
              <a:lnSpc>
                <a:spcPct val="107000"/>
              </a:lnSpc>
              <a:spcBef>
                <a:spcPts val="254"/>
              </a:spcBef>
              <a:spcAft>
                <a:spcPts val="800"/>
              </a:spcAft>
            </a:pPr>
            <a:endParaRPr lang="en-US" i="1" dirty="0">
              <a:latin typeface="Calibri"/>
              <a:ea typeface="DengXian"/>
              <a:cs typeface="Calibri"/>
            </a:endParaRPr>
          </a:p>
        </p:txBody>
      </p:sp>
      <p:sp>
        <p:nvSpPr>
          <p:cNvPr id="4" name="Espace réservé du numéro de diapositive 3"/>
          <p:cNvSpPr>
            <a:spLocks noGrp="1"/>
          </p:cNvSpPr>
          <p:nvPr>
            <p:ph type="sldNum" sz="quarter" idx="5"/>
          </p:nvPr>
        </p:nvSpPr>
        <p:spPr/>
        <p:txBody>
          <a:bodyPr/>
          <a:lstStyle/>
          <a:p>
            <a:fld id="{0A83D7B9-9304-43D9-B9C6-6966DFFE4C6C}" type="slidenum">
              <a:rPr lang="en-GB" smtClean="0"/>
              <a:t>13</a:t>
            </a:fld>
            <a:endParaRPr lang="en-GB" dirty="0"/>
          </a:p>
        </p:txBody>
      </p:sp>
    </p:spTree>
    <p:extLst>
      <p:ext uri="{BB962C8B-B14F-4D97-AF65-F5344CB8AC3E}">
        <p14:creationId xmlns:p14="http://schemas.microsoft.com/office/powerpoint/2010/main" val="30490044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1" dirty="0"/>
              <a:t>Message clé </a:t>
            </a:r>
            <a:r>
              <a:rPr lang="fr-FR" b="1" dirty="0">
                <a:effectLst/>
              </a:rPr>
              <a:t>: </a:t>
            </a:r>
            <a:r>
              <a:rPr lang="fr-FR" dirty="0"/>
              <a:t>Mettre en évidence les principaux </a:t>
            </a:r>
            <a:r>
              <a:rPr lang="fr-FR" dirty="0">
                <a:effectLst/>
              </a:rPr>
              <a:t>points </a:t>
            </a:r>
            <a:r>
              <a:rPr lang="fr-FR" dirty="0"/>
              <a:t>d’apprentissage de la présentation</a:t>
            </a:r>
            <a:r>
              <a:rPr lang="fr-FR" dirty="0">
                <a:effectLst/>
              </a:rPr>
              <a:t>.</a:t>
            </a:r>
            <a:br>
              <a:rPr lang="fr-FR" dirty="0">
                <a:cs typeface="+mn-lt"/>
              </a:rPr>
            </a:br>
            <a:r>
              <a:rPr lang="fr-FR" dirty="0">
                <a:effectLst/>
              </a:rPr>
              <a:t>(</a:t>
            </a:r>
            <a:r>
              <a:rPr lang="fr-FR" dirty="0"/>
              <a:t>Utilisez la </a:t>
            </a:r>
            <a:r>
              <a:rPr lang="fr-FR" dirty="0">
                <a:effectLst/>
              </a:rPr>
              <a:t>section </a:t>
            </a:r>
            <a:r>
              <a:rPr lang="fr-FR" dirty="0"/>
              <a:t>pertinente du Manuel</a:t>
            </a:r>
            <a:r>
              <a:rPr lang="fr-FR" dirty="0">
                <a:effectLst/>
              </a:rPr>
              <a:t>.)</a:t>
            </a:r>
            <a:endParaRPr lang="fr-FR" dirty="0"/>
          </a:p>
        </p:txBody>
      </p:sp>
      <p:sp>
        <p:nvSpPr>
          <p:cNvPr id="4" name="Espace réservé du numéro de diapositive 3"/>
          <p:cNvSpPr>
            <a:spLocks noGrp="1"/>
          </p:cNvSpPr>
          <p:nvPr>
            <p:ph type="sldNum" sz="quarter" idx="5"/>
          </p:nvPr>
        </p:nvSpPr>
        <p:spPr/>
        <p:txBody>
          <a:bodyPr/>
          <a:lstStyle/>
          <a:p>
            <a:fld id="{0A83D7B9-9304-43D9-B9C6-6966DFFE4C6C}" type="slidenum">
              <a:rPr lang="fr-FR" smtClean="0"/>
              <a:t>14</a:t>
            </a:fld>
            <a:endParaRPr lang="fr-FR" dirty="0"/>
          </a:p>
        </p:txBody>
      </p:sp>
    </p:spTree>
    <p:extLst>
      <p:ext uri="{BB962C8B-B14F-4D97-AF65-F5344CB8AC3E}">
        <p14:creationId xmlns:p14="http://schemas.microsoft.com/office/powerpoint/2010/main" val="13728500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200" b="1" i="0" kern="1200" dirty="0">
                <a:solidFill>
                  <a:schemeClr val="tx1"/>
                </a:solidFill>
                <a:effectLst/>
                <a:latin typeface="+mn-lt"/>
                <a:ea typeface="+mn-ea"/>
                <a:cs typeface="+mn-cs"/>
              </a:rPr>
              <a:t>Message clé : </a:t>
            </a:r>
            <a:r>
              <a:rPr lang="fr-FR" sz="1200" b="0" i="0" kern="1200" dirty="0">
                <a:solidFill>
                  <a:schemeClr val="tx1"/>
                </a:solidFill>
                <a:effectLst/>
                <a:latin typeface="+mn-lt"/>
                <a:ea typeface="+mn-ea"/>
                <a:cs typeface="+mn-cs"/>
              </a:rPr>
              <a:t>Présenter les objectifs d’apprentissage de l’étude de cas</a:t>
            </a:r>
            <a:endParaRPr lang="en-GB" b="0" dirty="0"/>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A83D7B9-9304-43D9-B9C6-6966DFFE4C6C}"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937031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Passons </a:t>
            </a:r>
            <a:r>
              <a:rPr lang="en-US" dirty="0" err="1"/>
              <a:t>maintenant</a:t>
            </a:r>
            <a:r>
              <a:rPr lang="en-US" dirty="0"/>
              <a:t> à </a:t>
            </a:r>
            <a:r>
              <a:rPr lang="en-US" dirty="0" err="1"/>
              <a:t>l'exercice</a:t>
            </a:r>
            <a:endParaRPr lang="en-US" dirty="0"/>
          </a:p>
          <a:p>
            <a:endParaRPr lang="en-GB" noProof="0" dirty="0"/>
          </a:p>
        </p:txBody>
      </p:sp>
      <p:sp>
        <p:nvSpPr>
          <p:cNvPr id="4" name="Espace réservé du numéro de diapositive 3"/>
          <p:cNvSpPr>
            <a:spLocks noGrp="1"/>
          </p:cNvSpPr>
          <p:nvPr>
            <p:ph type="sldNum" sz="quarter" idx="5"/>
          </p:nvPr>
        </p:nvSpPr>
        <p:spPr/>
        <p:txBody>
          <a:bodyPr/>
          <a:lstStyle/>
          <a:p>
            <a:fld id="{0A83D7B9-9304-43D9-B9C6-6966DFFE4C6C}" type="slidenum">
              <a:rPr lang="en-GB" smtClean="0"/>
              <a:t>3</a:t>
            </a:fld>
            <a:endParaRPr lang="en-GB" dirty="0"/>
          </a:p>
        </p:txBody>
      </p:sp>
    </p:spTree>
    <p:extLst>
      <p:ext uri="{BB962C8B-B14F-4D97-AF65-F5344CB8AC3E}">
        <p14:creationId xmlns:p14="http://schemas.microsoft.com/office/powerpoint/2010/main" val="15463768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lnSpc>
                <a:spcPct val="114999"/>
              </a:lnSpc>
              <a:spcAft>
                <a:spcPts val="800"/>
              </a:spcAft>
            </a:pPr>
            <a:r>
              <a:rPr lang="fr-FR" b="1" i="0" kern="1200" dirty="0">
                <a:solidFill>
                  <a:schemeClr val="tx1"/>
                </a:solidFill>
                <a:effectLst/>
              </a:rPr>
              <a:t>Message clé : </a:t>
            </a:r>
            <a:r>
              <a:rPr lang="fr-FR" dirty="0"/>
              <a:t>Présenter la vue d'ensemble </a:t>
            </a:r>
            <a:r>
              <a:rPr lang="fr-FR" b="0" i="0" kern="1200" dirty="0">
                <a:solidFill>
                  <a:schemeClr val="tx1"/>
                </a:solidFill>
                <a:effectLst/>
              </a:rPr>
              <a:t>de </a:t>
            </a:r>
            <a:r>
              <a:rPr lang="fr-FR" dirty="0"/>
              <a:t>l'exercice</a:t>
            </a:r>
            <a:r>
              <a:rPr lang="fr-FR" b="0" i="0" kern="1200" dirty="0">
                <a:solidFill>
                  <a:schemeClr val="tx1"/>
                </a:solidFill>
                <a:effectLst/>
              </a:rPr>
              <a:t>, y compris le temps alloué et </a:t>
            </a:r>
            <a:r>
              <a:rPr lang="fr-FR" dirty="0"/>
              <a:t>le matériel </a:t>
            </a:r>
            <a:r>
              <a:rPr lang="fr-FR" b="0" i="0" kern="1200" dirty="0">
                <a:solidFill>
                  <a:schemeClr val="tx1"/>
                </a:solidFill>
                <a:effectLst/>
              </a:rPr>
              <a:t>de </a:t>
            </a:r>
            <a:r>
              <a:rPr lang="fr-FR" dirty="0"/>
              <a:t>soutien</a:t>
            </a:r>
            <a:r>
              <a:rPr lang="fr-FR" b="0" i="0" kern="1200" dirty="0">
                <a:solidFill>
                  <a:schemeClr val="tx1"/>
                </a:solidFill>
                <a:effectLst/>
              </a:rPr>
              <a:t>.</a:t>
            </a:r>
            <a:r>
              <a:rPr lang="fr-FR" dirty="0"/>
              <a:t> </a:t>
            </a:r>
            <a:endParaRPr lang="en-US" b="0" i="0" kern="1200" dirty="0">
              <a:solidFill>
                <a:srgbClr val="444444"/>
              </a:solidFill>
              <a:effectLst/>
            </a:endParaRPr>
          </a:p>
          <a:p>
            <a:pPr>
              <a:lnSpc>
                <a:spcPct val="114999"/>
              </a:lnSpc>
              <a:spcAft>
                <a:spcPts val="800"/>
              </a:spcAft>
            </a:pPr>
            <a:endParaRPr lang="fr-FR" b="0" i="0" kern="1200">
              <a:solidFill>
                <a:srgbClr val="444444"/>
              </a:solidFill>
              <a:effectLst/>
              <a:ea typeface="+mn-ea"/>
              <a:cs typeface="+mn-cs"/>
            </a:endParaRPr>
          </a:p>
          <a:p>
            <a:pPr>
              <a:lnSpc>
                <a:spcPct val="114999"/>
              </a:lnSpc>
              <a:spcAft>
                <a:spcPts val="800"/>
              </a:spcAft>
            </a:pPr>
            <a:r>
              <a:rPr lang="fr-FR" b="0" i="0" kern="1200" dirty="0">
                <a:solidFill>
                  <a:schemeClr val="tx1"/>
                </a:solidFill>
                <a:effectLst/>
              </a:rPr>
              <a:t>Avant de commencer, permettez-moi de vous donner un </a:t>
            </a:r>
            <a:r>
              <a:rPr lang="fr-FR" dirty="0"/>
              <a:t>bref </a:t>
            </a:r>
            <a:r>
              <a:rPr lang="fr-FR" b="0" i="0" kern="1200" dirty="0">
                <a:solidFill>
                  <a:schemeClr val="tx1"/>
                </a:solidFill>
                <a:effectLst/>
              </a:rPr>
              <a:t>aperçu de </a:t>
            </a:r>
            <a:r>
              <a:rPr lang="fr-FR" dirty="0"/>
              <a:t>l'exercice</a:t>
            </a:r>
            <a:r>
              <a:rPr lang="fr-FR" b="0" i="0" kern="1200" dirty="0">
                <a:solidFill>
                  <a:schemeClr val="tx1"/>
                </a:solidFill>
                <a:effectLst/>
              </a:rPr>
              <a:t>. </a:t>
            </a:r>
            <a:endParaRPr lang="en-US" dirty="0">
              <a:solidFill>
                <a:srgbClr val="444444"/>
              </a:solidFill>
            </a:endParaRPr>
          </a:p>
          <a:p>
            <a:pPr>
              <a:lnSpc>
                <a:spcPct val="114999"/>
              </a:lnSpc>
              <a:spcAft>
                <a:spcPts val="800"/>
              </a:spcAft>
            </a:pPr>
            <a:endParaRPr lang="fr-FR">
              <a:solidFill>
                <a:srgbClr val="444444"/>
              </a:solidFill>
            </a:endParaRPr>
          </a:p>
          <a:p>
            <a:pPr>
              <a:lnSpc>
                <a:spcPct val="114999"/>
              </a:lnSpc>
              <a:spcAft>
                <a:spcPts val="800"/>
              </a:spcAft>
            </a:pPr>
            <a:r>
              <a:rPr lang="fr-FR" b="0" i="0" kern="1200" dirty="0">
                <a:solidFill>
                  <a:schemeClr val="tx1"/>
                </a:solidFill>
                <a:effectLst/>
              </a:rPr>
              <a:t>Cet exercice </a:t>
            </a:r>
            <a:r>
              <a:rPr lang="fr-FR" dirty="0"/>
              <a:t>est </a:t>
            </a:r>
            <a:r>
              <a:rPr lang="fr-FR" b="0" i="0" kern="1200" dirty="0">
                <a:solidFill>
                  <a:schemeClr val="tx1"/>
                </a:solidFill>
                <a:effectLst/>
              </a:rPr>
              <a:t>une simulation. </a:t>
            </a:r>
            <a:r>
              <a:rPr lang="fr-FR" dirty="0"/>
              <a:t>Vous aurez tous un </a:t>
            </a:r>
            <a:r>
              <a:rPr lang="fr-FR" b="0" i="0" kern="1200" dirty="0">
                <a:solidFill>
                  <a:schemeClr val="tx1"/>
                </a:solidFill>
                <a:effectLst/>
              </a:rPr>
              <a:t>rôle à </a:t>
            </a:r>
            <a:r>
              <a:rPr lang="fr-FR" dirty="0"/>
              <a:t>jouer</a:t>
            </a:r>
            <a:r>
              <a:rPr lang="fr-FR" b="0" i="0" kern="1200" dirty="0">
                <a:solidFill>
                  <a:schemeClr val="tx1"/>
                </a:solidFill>
                <a:effectLst/>
              </a:rPr>
              <a:t>.</a:t>
            </a:r>
            <a:r>
              <a:rPr lang="fr-FR" dirty="0"/>
              <a:t> </a:t>
            </a:r>
            <a:r>
              <a:rPr lang="fr-FR" b="0" i="0" kern="1200" dirty="0">
                <a:solidFill>
                  <a:schemeClr val="tx1"/>
                </a:solidFill>
                <a:effectLst/>
              </a:rPr>
              <a:t>Ensemble, nous </a:t>
            </a:r>
            <a:r>
              <a:rPr lang="fr-FR" dirty="0"/>
              <a:t>essaierons </a:t>
            </a:r>
            <a:r>
              <a:rPr lang="fr-FR" b="0" i="0" kern="1200" dirty="0">
                <a:solidFill>
                  <a:schemeClr val="tx1"/>
                </a:solidFill>
                <a:effectLst/>
              </a:rPr>
              <a:t>de voir comment les considérations de genre peuvent être intégrées dans la pratique de votre travail quotidien.</a:t>
            </a:r>
            <a:r>
              <a:rPr lang="fr-FR" dirty="0"/>
              <a:t> </a:t>
            </a:r>
            <a:endParaRPr lang="en-US" b="0" i="0" kern="1200" dirty="0">
              <a:solidFill>
                <a:srgbClr val="444444"/>
              </a:solidFill>
              <a:effectLst/>
            </a:endParaRPr>
          </a:p>
          <a:p>
            <a:pPr>
              <a:lnSpc>
                <a:spcPct val="114999"/>
              </a:lnSpc>
              <a:spcAft>
                <a:spcPts val="800"/>
              </a:spcAft>
            </a:pPr>
            <a:endParaRPr lang="fr-FR" b="0" i="0" kern="1200">
              <a:solidFill>
                <a:srgbClr val="444444"/>
              </a:solidFill>
              <a:effectLst/>
              <a:ea typeface="+mn-ea"/>
              <a:cs typeface="+mn-cs"/>
            </a:endParaRPr>
          </a:p>
          <a:p>
            <a:pPr>
              <a:lnSpc>
                <a:spcPct val="114999"/>
              </a:lnSpc>
              <a:spcAft>
                <a:spcPts val="800"/>
              </a:spcAft>
            </a:pPr>
            <a:r>
              <a:rPr lang="fr-FR" b="0" i="0" kern="1200" dirty="0">
                <a:solidFill>
                  <a:schemeClr val="tx1"/>
                </a:solidFill>
                <a:effectLst/>
              </a:rPr>
              <a:t>Avant </a:t>
            </a:r>
            <a:r>
              <a:rPr lang="fr-FR" dirty="0"/>
              <a:t>d'aller </a:t>
            </a:r>
            <a:r>
              <a:rPr lang="fr-FR" b="0" i="0" kern="1200" dirty="0">
                <a:solidFill>
                  <a:schemeClr val="tx1"/>
                </a:solidFill>
                <a:effectLst/>
              </a:rPr>
              <a:t>plus loin, vous </a:t>
            </a:r>
            <a:r>
              <a:rPr lang="fr-FR" dirty="0"/>
              <a:t>constaterez </a:t>
            </a:r>
            <a:r>
              <a:rPr lang="fr-FR" b="0" i="0" kern="1200" dirty="0">
                <a:solidFill>
                  <a:schemeClr val="tx1"/>
                </a:solidFill>
                <a:effectLst/>
              </a:rPr>
              <a:t>que vous avez reçu plusieurs documents de référence pour </a:t>
            </a:r>
            <a:r>
              <a:rPr lang="fr-FR" dirty="0"/>
              <a:t>l'exercice</a:t>
            </a:r>
            <a:r>
              <a:rPr lang="fr-FR" b="0" i="0" kern="1200" dirty="0">
                <a:solidFill>
                  <a:schemeClr val="tx1"/>
                </a:solidFill>
                <a:effectLst/>
              </a:rPr>
              <a:t>.</a:t>
            </a:r>
            <a:r>
              <a:rPr lang="fr-FR" dirty="0"/>
              <a:t> </a:t>
            </a:r>
            <a:endParaRPr lang="en-US" dirty="0">
              <a:solidFill>
                <a:srgbClr val="444444"/>
              </a:solidFill>
            </a:endParaRPr>
          </a:p>
          <a:p>
            <a:pPr>
              <a:lnSpc>
                <a:spcPct val="114999"/>
              </a:lnSpc>
              <a:spcAft>
                <a:spcPts val="800"/>
              </a:spcAft>
            </a:pPr>
            <a:endParaRPr lang="fr-FR" b="0" i="0" kern="1200">
              <a:solidFill>
                <a:srgbClr val="444444"/>
              </a:solidFill>
              <a:effectLst/>
            </a:endParaRPr>
          </a:p>
          <a:p>
            <a:pPr marL="342900" indent="-342900">
              <a:lnSpc>
                <a:spcPct val="114999"/>
              </a:lnSpc>
              <a:spcAft>
                <a:spcPts val="800"/>
              </a:spcAft>
              <a:buFont typeface="Arial,Sans-Serif"/>
              <a:buChar char="•"/>
            </a:pPr>
            <a:r>
              <a:rPr lang="fr-FR" b="0" i="0" kern="1200" dirty="0">
                <a:solidFill>
                  <a:schemeClr val="tx1"/>
                </a:solidFill>
                <a:effectLst/>
              </a:rPr>
              <a:t>Tout </a:t>
            </a:r>
            <a:r>
              <a:rPr lang="fr-FR" dirty="0"/>
              <a:t>d'abord</a:t>
            </a:r>
            <a:r>
              <a:rPr lang="fr-FR" b="0" i="0" kern="1200" dirty="0">
                <a:solidFill>
                  <a:schemeClr val="tx1"/>
                </a:solidFill>
                <a:effectLst/>
              </a:rPr>
              <a:t>, vous avez </a:t>
            </a:r>
            <a:r>
              <a:rPr lang="fr-FR" b="1" dirty="0"/>
              <a:t>la présentation </a:t>
            </a:r>
            <a:r>
              <a:rPr lang="fr-FR" b="1" i="0" kern="1200" dirty="0">
                <a:solidFill>
                  <a:schemeClr val="tx1"/>
                </a:solidFill>
                <a:effectLst/>
              </a:rPr>
              <a:t>du </a:t>
            </a:r>
            <a:r>
              <a:rPr lang="fr-FR" b="1" i="0" kern="1200" dirty="0" err="1">
                <a:solidFill>
                  <a:schemeClr val="tx1"/>
                </a:solidFill>
                <a:effectLst/>
              </a:rPr>
              <a:t>Carana</a:t>
            </a:r>
            <a:r>
              <a:rPr lang="fr-FR" b="0" i="0" kern="1200" dirty="0">
                <a:solidFill>
                  <a:schemeClr val="tx1"/>
                </a:solidFill>
                <a:effectLst/>
              </a:rPr>
              <a:t>. </a:t>
            </a:r>
            <a:r>
              <a:rPr lang="fr-FR" dirty="0"/>
              <a:t>La présentation du </a:t>
            </a:r>
            <a:r>
              <a:rPr lang="fr-FR" dirty="0" err="1"/>
              <a:t>Carana</a:t>
            </a:r>
            <a:r>
              <a:rPr lang="fr-FR" dirty="0"/>
              <a:t> donne </a:t>
            </a:r>
            <a:r>
              <a:rPr lang="fr-FR" b="0" i="0" kern="1200" dirty="0">
                <a:solidFill>
                  <a:schemeClr val="tx1"/>
                </a:solidFill>
                <a:effectLst/>
              </a:rPr>
              <a:t>un </a:t>
            </a:r>
            <a:r>
              <a:rPr lang="fr-FR" dirty="0"/>
              <a:t>bref </a:t>
            </a:r>
            <a:r>
              <a:rPr lang="fr-FR" b="0" i="0" kern="1200" dirty="0">
                <a:solidFill>
                  <a:schemeClr val="tx1"/>
                </a:solidFill>
                <a:effectLst/>
              </a:rPr>
              <a:t>aperçu du scénario de </a:t>
            </a:r>
            <a:r>
              <a:rPr lang="fr-FR" b="0" i="0" kern="1200" dirty="0" err="1">
                <a:solidFill>
                  <a:schemeClr val="tx1"/>
                </a:solidFill>
                <a:effectLst/>
              </a:rPr>
              <a:t>Carana</a:t>
            </a:r>
            <a:r>
              <a:rPr lang="fr-FR" b="0" i="0" kern="1200" dirty="0">
                <a:solidFill>
                  <a:schemeClr val="tx1"/>
                </a:solidFill>
                <a:effectLst/>
              </a:rPr>
              <a:t> que vous connaissez déjà. </a:t>
            </a:r>
            <a:r>
              <a:rPr lang="fr-FR" dirty="0"/>
              <a:t>Le résumé comprend </a:t>
            </a:r>
            <a:r>
              <a:rPr lang="fr-FR" b="0" i="0" kern="1200" dirty="0">
                <a:solidFill>
                  <a:schemeClr val="tx1"/>
                </a:solidFill>
                <a:effectLst/>
              </a:rPr>
              <a:t>des informations clés </a:t>
            </a:r>
            <a:r>
              <a:rPr lang="fr-FR" dirty="0"/>
              <a:t>relatives </a:t>
            </a:r>
            <a:r>
              <a:rPr lang="fr-FR" b="0" i="0" kern="1200" dirty="0">
                <a:solidFill>
                  <a:schemeClr val="tx1"/>
                </a:solidFill>
                <a:effectLst/>
              </a:rPr>
              <a:t>à </a:t>
            </a:r>
            <a:r>
              <a:rPr lang="fr-FR" dirty="0"/>
              <a:t>l'étude </a:t>
            </a:r>
            <a:r>
              <a:rPr lang="fr-FR" b="0" i="0" kern="1200" dirty="0">
                <a:solidFill>
                  <a:schemeClr val="tx1"/>
                </a:solidFill>
                <a:effectLst/>
              </a:rPr>
              <a:t>de cas sur laquelle </a:t>
            </a:r>
            <a:r>
              <a:rPr lang="fr-FR" dirty="0"/>
              <a:t>vous travaillez ;</a:t>
            </a:r>
            <a:endParaRPr lang="en-US" b="0" i="0" kern="1200" dirty="0">
              <a:solidFill>
                <a:srgbClr val="444444"/>
              </a:solidFill>
              <a:effectLst/>
            </a:endParaRPr>
          </a:p>
          <a:p>
            <a:pPr marL="342900" indent="-342900">
              <a:lnSpc>
                <a:spcPct val="114999"/>
              </a:lnSpc>
              <a:buFont typeface="Symbol,Sans-Serif"/>
              <a:buChar char=""/>
            </a:pPr>
            <a:r>
              <a:rPr lang="fr-FR" dirty="0"/>
              <a:t>Vous trouverez plus d'informations </a:t>
            </a:r>
            <a:r>
              <a:rPr lang="fr-FR" b="0" i="0" kern="1200" dirty="0">
                <a:solidFill>
                  <a:schemeClr val="tx1"/>
                </a:solidFill>
                <a:effectLst/>
              </a:rPr>
              <a:t>sur le </a:t>
            </a:r>
            <a:r>
              <a:rPr lang="fr-FR" dirty="0"/>
              <a:t>cadre </a:t>
            </a:r>
            <a:r>
              <a:rPr lang="fr-FR" b="0" i="0" kern="1200" dirty="0">
                <a:solidFill>
                  <a:schemeClr val="tx1"/>
                </a:solidFill>
                <a:effectLst/>
              </a:rPr>
              <a:t>et le </a:t>
            </a:r>
            <a:r>
              <a:rPr lang="fr-FR" dirty="0"/>
              <a:t>contexte </a:t>
            </a:r>
            <a:r>
              <a:rPr lang="fr-FR" b="0" i="0" kern="1200" dirty="0">
                <a:solidFill>
                  <a:schemeClr val="tx1"/>
                </a:solidFill>
                <a:effectLst/>
              </a:rPr>
              <a:t>dans le document </a:t>
            </a:r>
            <a:r>
              <a:rPr lang="fr-FR" dirty="0"/>
              <a:t>appelé </a:t>
            </a:r>
            <a:r>
              <a:rPr lang="fr-FR" b="1" dirty="0"/>
              <a:t>cadre </a:t>
            </a:r>
            <a:r>
              <a:rPr lang="fr-FR" b="1" i="0" kern="1200" dirty="0">
                <a:solidFill>
                  <a:schemeClr val="tx1"/>
                </a:solidFill>
                <a:effectLst/>
              </a:rPr>
              <a:t>de </a:t>
            </a:r>
            <a:r>
              <a:rPr lang="fr-FR" b="1" dirty="0"/>
              <a:t>l'étude </a:t>
            </a:r>
            <a:r>
              <a:rPr lang="fr-FR" b="1" i="0" kern="1200" dirty="0">
                <a:solidFill>
                  <a:schemeClr val="tx1"/>
                </a:solidFill>
                <a:effectLst/>
              </a:rPr>
              <a:t>de cas</a:t>
            </a:r>
            <a:r>
              <a:rPr lang="fr-FR" b="1" dirty="0"/>
              <a:t> ;</a:t>
            </a:r>
            <a:endParaRPr lang="en-US" b="0" i="0" kern="1200" dirty="0">
              <a:solidFill>
                <a:srgbClr val="444444"/>
              </a:solidFill>
              <a:effectLst/>
            </a:endParaRPr>
          </a:p>
          <a:p>
            <a:pPr marL="342900" indent="-342900">
              <a:lnSpc>
                <a:spcPct val="114999"/>
              </a:lnSpc>
              <a:spcAft>
                <a:spcPts val="800"/>
              </a:spcAft>
              <a:buFont typeface="Symbol,Sans-Serif"/>
              <a:buChar char=""/>
            </a:pPr>
            <a:r>
              <a:rPr lang="fr-FR" b="0" i="0" kern="1200" dirty="0">
                <a:solidFill>
                  <a:schemeClr val="tx1"/>
                </a:solidFill>
                <a:effectLst/>
              </a:rPr>
              <a:t>Vous trouverez </a:t>
            </a:r>
            <a:r>
              <a:rPr lang="fr-FR" dirty="0"/>
              <a:t>des </a:t>
            </a:r>
            <a:r>
              <a:rPr lang="fr-FR" b="0" i="0" kern="1200" dirty="0">
                <a:solidFill>
                  <a:schemeClr val="tx1"/>
                </a:solidFill>
                <a:effectLst/>
              </a:rPr>
              <a:t>détails </a:t>
            </a:r>
            <a:r>
              <a:rPr lang="fr-FR" dirty="0"/>
              <a:t>sur </a:t>
            </a:r>
            <a:r>
              <a:rPr lang="fr-FR" b="0" i="0" kern="1200" dirty="0">
                <a:solidFill>
                  <a:schemeClr val="tx1"/>
                </a:solidFill>
                <a:effectLst/>
              </a:rPr>
              <a:t>la tâche à </a:t>
            </a:r>
            <a:r>
              <a:rPr lang="fr-FR" dirty="0"/>
              <a:t>effectuer </a:t>
            </a:r>
            <a:r>
              <a:rPr lang="fr-FR" b="0" i="0" kern="1200" dirty="0">
                <a:solidFill>
                  <a:schemeClr val="tx1"/>
                </a:solidFill>
                <a:effectLst/>
              </a:rPr>
              <a:t>dans le document</a:t>
            </a:r>
            <a:r>
              <a:rPr lang="fr-FR" i="0" kern="1200" dirty="0">
                <a:solidFill>
                  <a:schemeClr val="tx1"/>
                </a:solidFill>
                <a:effectLst/>
              </a:rPr>
              <a:t> de</a:t>
            </a:r>
            <a:r>
              <a:rPr lang="fr-FR" b="1" i="0" kern="1200" dirty="0">
                <a:solidFill>
                  <a:schemeClr val="tx1"/>
                </a:solidFill>
                <a:effectLst/>
              </a:rPr>
              <a:t> </a:t>
            </a:r>
            <a:r>
              <a:rPr lang="fr-FR" b="1" dirty="0"/>
              <a:t>vue d'ensemble de l'exercice</a:t>
            </a:r>
            <a:r>
              <a:rPr lang="fr-FR" b="0" i="0" kern="1200" dirty="0">
                <a:solidFill>
                  <a:schemeClr val="tx1"/>
                </a:solidFill>
                <a:effectLst/>
              </a:rPr>
              <a:t>. </a:t>
            </a:r>
            <a:r>
              <a:rPr lang="fr-FR" dirty="0"/>
              <a:t>Vous trouverez </a:t>
            </a:r>
            <a:r>
              <a:rPr lang="fr-FR" b="0" i="0" kern="1200" dirty="0">
                <a:solidFill>
                  <a:schemeClr val="tx1"/>
                </a:solidFill>
                <a:effectLst/>
              </a:rPr>
              <a:t>également un aperçu des rôles qui seront joués dans cet exercice. </a:t>
            </a:r>
            <a:r>
              <a:rPr lang="fr-FR" dirty="0"/>
              <a:t>Dans un instant, je distribuerai à chacun d'entre </a:t>
            </a:r>
            <a:r>
              <a:rPr lang="fr-FR" b="0" i="0" kern="1200" dirty="0">
                <a:solidFill>
                  <a:schemeClr val="tx1"/>
                </a:solidFill>
                <a:effectLst/>
              </a:rPr>
              <a:t>vous </a:t>
            </a:r>
            <a:r>
              <a:rPr lang="fr-FR" dirty="0"/>
              <a:t>des </a:t>
            </a:r>
            <a:r>
              <a:rPr lang="fr-FR" b="0" i="0" kern="1200" dirty="0">
                <a:solidFill>
                  <a:schemeClr val="tx1"/>
                </a:solidFill>
                <a:effectLst/>
              </a:rPr>
              <a:t>instructions </a:t>
            </a:r>
            <a:r>
              <a:rPr lang="fr-FR" dirty="0"/>
              <a:t>sur les rôles à jouer</a:t>
            </a:r>
            <a:r>
              <a:rPr lang="fr-FR" b="0" i="0" kern="1200" dirty="0">
                <a:solidFill>
                  <a:schemeClr val="tx1"/>
                </a:solidFill>
                <a:effectLst/>
              </a:rPr>
              <a:t>.</a:t>
            </a:r>
            <a:endParaRPr lang="en-US" b="0" i="0" kern="1200" dirty="0">
              <a:solidFill>
                <a:srgbClr val="444444"/>
              </a:solidFill>
              <a:effectLst/>
            </a:endParaRPr>
          </a:p>
          <a:p>
            <a:pPr>
              <a:lnSpc>
                <a:spcPct val="114999"/>
              </a:lnSpc>
              <a:spcAft>
                <a:spcPts val="800"/>
              </a:spcAft>
            </a:pPr>
            <a:endParaRPr lang="fr-FR" b="0" i="0" kern="1200">
              <a:solidFill>
                <a:srgbClr val="444444"/>
              </a:solidFill>
              <a:effectLst/>
              <a:ea typeface="+mn-ea"/>
              <a:cs typeface="+mn-cs"/>
            </a:endParaRPr>
          </a:p>
          <a:p>
            <a:pPr>
              <a:lnSpc>
                <a:spcPct val="114999"/>
              </a:lnSpc>
              <a:spcAft>
                <a:spcPts val="800"/>
              </a:spcAft>
            </a:pPr>
            <a:r>
              <a:rPr lang="fr-FR" b="0" i="0" kern="1200" dirty="0">
                <a:solidFill>
                  <a:schemeClr val="tx1"/>
                </a:solidFill>
                <a:effectLst/>
              </a:rPr>
              <a:t>Vous disposez également de </a:t>
            </a:r>
            <a:r>
              <a:rPr lang="fr-FR" dirty="0"/>
              <a:t>quelques </a:t>
            </a:r>
            <a:r>
              <a:rPr lang="fr-FR" b="0" i="0" kern="1200" dirty="0">
                <a:solidFill>
                  <a:schemeClr val="tx1"/>
                </a:solidFill>
                <a:effectLst/>
              </a:rPr>
              <a:t>documents de référence supplémentaires</a:t>
            </a:r>
            <a:r>
              <a:rPr lang="fr-FR" dirty="0"/>
              <a:t>. </a:t>
            </a:r>
            <a:endParaRPr lang="en-US" dirty="0">
              <a:solidFill>
                <a:srgbClr val="444444"/>
              </a:solidFill>
            </a:endParaRPr>
          </a:p>
          <a:p>
            <a:pPr>
              <a:lnSpc>
                <a:spcPct val="114999"/>
              </a:lnSpc>
              <a:spcAft>
                <a:spcPts val="800"/>
              </a:spcAft>
            </a:pPr>
            <a:endParaRPr lang="fr-FR" b="0" i="0" kern="1200">
              <a:solidFill>
                <a:srgbClr val="444444"/>
              </a:solidFill>
              <a:effectLst/>
            </a:endParaRPr>
          </a:p>
          <a:p>
            <a:pPr marL="342900" indent="-342900">
              <a:lnSpc>
                <a:spcPct val="114999"/>
              </a:lnSpc>
              <a:buFont typeface="Symbol,Sans-Serif"/>
              <a:buChar char=""/>
            </a:pPr>
            <a:r>
              <a:rPr lang="fr-FR" dirty="0"/>
              <a:t>Vous avez </a:t>
            </a:r>
            <a:r>
              <a:rPr lang="fr-FR" b="1" dirty="0"/>
              <a:t>une </a:t>
            </a:r>
            <a:r>
              <a:rPr lang="fr-FR" b="1" i="0" kern="1200" dirty="0">
                <a:solidFill>
                  <a:schemeClr val="tx1"/>
                </a:solidFill>
                <a:effectLst/>
              </a:rPr>
              <a:t>liste de </a:t>
            </a:r>
            <a:r>
              <a:rPr lang="fr-FR" b="1" dirty="0"/>
              <a:t>contrôle</a:t>
            </a:r>
            <a:r>
              <a:rPr lang="fr-FR" dirty="0"/>
              <a:t> </a:t>
            </a:r>
            <a:r>
              <a:rPr lang="fr-FR" b="0" i="0" kern="1200" dirty="0">
                <a:solidFill>
                  <a:schemeClr val="tx1"/>
                </a:solidFill>
                <a:effectLst/>
              </a:rPr>
              <a:t>qui vous servira de guide </a:t>
            </a:r>
            <a:r>
              <a:rPr lang="fr-FR" dirty="0"/>
              <a:t>dès lors que vous travaillerez sur l'exercice </a:t>
            </a:r>
            <a:r>
              <a:rPr lang="fr-FR" b="0" i="0" kern="1200" dirty="0">
                <a:solidFill>
                  <a:schemeClr val="tx1"/>
                </a:solidFill>
                <a:effectLst/>
              </a:rPr>
              <a:t>;</a:t>
            </a:r>
            <a:endParaRPr lang="en-US" b="0" i="0" kern="1200" dirty="0">
              <a:solidFill>
                <a:srgbClr val="444444"/>
              </a:solidFill>
              <a:effectLst/>
            </a:endParaRPr>
          </a:p>
          <a:p>
            <a:pPr marL="342900" indent="-342900">
              <a:lnSpc>
                <a:spcPct val="114999"/>
              </a:lnSpc>
              <a:spcAft>
                <a:spcPts val="800"/>
              </a:spcAft>
              <a:buFont typeface="Symbol,Sans-Serif"/>
              <a:buChar char=""/>
            </a:pPr>
            <a:r>
              <a:rPr lang="fr-FR" dirty="0"/>
              <a:t>Vous disposez également du document </a:t>
            </a:r>
            <a:r>
              <a:rPr lang="fr-FR" b="1" dirty="0"/>
              <a:t>référentiel de valeurs et de comportements</a:t>
            </a:r>
            <a:r>
              <a:rPr lang="fr-FR" dirty="0"/>
              <a:t>, qui vous donne un aperçu des valeurs et comportements clés des Nations Unies. </a:t>
            </a:r>
            <a:endParaRPr lang="en-US" b="0" i="0" kern="1200" dirty="0">
              <a:solidFill>
                <a:srgbClr val="444444"/>
              </a:solidFill>
              <a:effectLst/>
            </a:endParaRPr>
          </a:p>
          <a:p>
            <a:pPr>
              <a:lnSpc>
                <a:spcPct val="114999"/>
              </a:lnSpc>
              <a:spcAft>
                <a:spcPts val="800"/>
              </a:spcAft>
            </a:pPr>
            <a:endParaRPr lang="fr-FR" b="0" i="0" kern="1200">
              <a:solidFill>
                <a:srgbClr val="444444"/>
              </a:solidFill>
              <a:effectLst/>
              <a:ea typeface="+mn-ea"/>
              <a:cs typeface="+mn-cs"/>
            </a:endParaRPr>
          </a:p>
          <a:p>
            <a:pPr>
              <a:lnSpc>
                <a:spcPct val="114999"/>
              </a:lnSpc>
              <a:spcAft>
                <a:spcPts val="800"/>
              </a:spcAft>
            </a:pPr>
            <a:r>
              <a:rPr lang="fr-FR" b="0" i="0" kern="1200" dirty="0">
                <a:solidFill>
                  <a:schemeClr val="tx1"/>
                </a:solidFill>
                <a:effectLst/>
              </a:rPr>
              <a:t>Vous disposerez de</a:t>
            </a:r>
            <a:r>
              <a:rPr lang="fr-FR" dirty="0"/>
              <a:t> </a:t>
            </a:r>
            <a:r>
              <a:rPr lang="fr-FR" i="0" kern="1200" dirty="0">
                <a:solidFill>
                  <a:schemeClr val="tx1"/>
                </a:solidFill>
                <a:effectLst/>
              </a:rPr>
              <a:t>20 minutes</a:t>
            </a:r>
            <a:r>
              <a:rPr lang="fr-FR" dirty="0"/>
              <a:t> </a:t>
            </a:r>
            <a:r>
              <a:rPr lang="fr-FR" b="0" i="0" kern="1200" dirty="0">
                <a:solidFill>
                  <a:schemeClr val="tx1"/>
                </a:solidFill>
                <a:effectLst/>
              </a:rPr>
              <a:t>pour </a:t>
            </a:r>
            <a:r>
              <a:rPr lang="fr-FR" dirty="0"/>
              <a:t>examiner </a:t>
            </a:r>
            <a:r>
              <a:rPr lang="fr-FR" b="0" i="0" kern="1200" dirty="0">
                <a:solidFill>
                  <a:schemeClr val="tx1"/>
                </a:solidFill>
                <a:effectLst/>
              </a:rPr>
              <a:t>ces documents</a:t>
            </a:r>
            <a:r>
              <a:rPr lang="fr-FR" dirty="0"/>
              <a:t> et </a:t>
            </a:r>
            <a:r>
              <a:rPr lang="fr-FR" b="0" i="0" kern="1200" dirty="0">
                <a:solidFill>
                  <a:schemeClr val="tx1"/>
                </a:solidFill>
                <a:effectLst/>
              </a:rPr>
              <a:t>de</a:t>
            </a:r>
            <a:r>
              <a:rPr lang="fr-FR" dirty="0"/>
              <a:t> </a:t>
            </a:r>
            <a:r>
              <a:rPr lang="fr-FR" i="0" kern="1200" dirty="0">
                <a:solidFill>
                  <a:schemeClr val="tx1"/>
                </a:solidFill>
                <a:effectLst/>
              </a:rPr>
              <a:t>30 minutes</a:t>
            </a:r>
            <a:r>
              <a:rPr lang="fr-FR" dirty="0"/>
              <a:t> </a:t>
            </a:r>
            <a:r>
              <a:rPr lang="fr-FR" b="0" i="0" kern="1200" dirty="0">
                <a:solidFill>
                  <a:schemeClr val="tx1"/>
                </a:solidFill>
                <a:effectLst/>
              </a:rPr>
              <a:t>pour </a:t>
            </a:r>
            <a:r>
              <a:rPr lang="fr-FR" dirty="0"/>
              <a:t>le </a:t>
            </a:r>
            <a:r>
              <a:rPr lang="fr-FR" b="0" i="0" kern="1200" dirty="0">
                <a:solidFill>
                  <a:schemeClr val="tx1"/>
                </a:solidFill>
                <a:effectLst/>
              </a:rPr>
              <a:t>jeu de rôle.</a:t>
            </a:r>
            <a:endParaRPr lang="en-US" dirty="0">
              <a:solidFill>
                <a:srgbClr val="444444"/>
              </a:solidFill>
            </a:endParaRPr>
          </a:p>
          <a:p>
            <a:pPr>
              <a:lnSpc>
                <a:spcPct val="114999"/>
              </a:lnSpc>
              <a:spcAft>
                <a:spcPts val="800"/>
              </a:spcAft>
            </a:pPr>
            <a:r>
              <a:rPr lang="fr-FR" dirty="0"/>
              <a:t> </a:t>
            </a:r>
            <a:endParaRPr lang="en-US" dirty="0">
              <a:solidFill>
                <a:srgbClr val="444444"/>
              </a:solidFill>
            </a:endParaRPr>
          </a:p>
          <a:p>
            <a:pPr>
              <a:lnSpc>
                <a:spcPct val="114999"/>
              </a:lnSpc>
              <a:spcAft>
                <a:spcPts val="800"/>
              </a:spcAft>
            </a:pPr>
            <a:r>
              <a:rPr lang="fr-FR" dirty="0"/>
              <a:t>J'ai ajouté </a:t>
            </a:r>
            <a:r>
              <a:rPr lang="fr-FR" b="0" i="0" kern="1200" dirty="0">
                <a:solidFill>
                  <a:schemeClr val="tx1"/>
                </a:solidFill>
                <a:effectLst/>
              </a:rPr>
              <a:t>les informations clés de </a:t>
            </a:r>
            <a:r>
              <a:rPr lang="fr-FR" dirty="0"/>
              <a:t>l'exercice </a:t>
            </a:r>
            <a:r>
              <a:rPr lang="fr-FR" b="0" i="0" kern="1200" dirty="0">
                <a:solidFill>
                  <a:schemeClr val="tx1"/>
                </a:solidFill>
                <a:effectLst/>
              </a:rPr>
              <a:t>dans les </a:t>
            </a:r>
            <a:r>
              <a:rPr lang="fr-FR" dirty="0"/>
              <a:t>prochaines </a:t>
            </a:r>
            <a:r>
              <a:rPr lang="fr-FR" b="0" i="0" kern="1200" dirty="0">
                <a:solidFill>
                  <a:schemeClr val="tx1"/>
                </a:solidFill>
                <a:effectLst/>
              </a:rPr>
              <a:t>diapositives.</a:t>
            </a:r>
            <a:endParaRPr lang="en-US" dirty="0">
              <a:solidFill>
                <a:srgbClr val="444444"/>
              </a:solidFill>
            </a:endParaRPr>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A83D7B9-9304-43D9-B9C6-6966DFFE4C6C}"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474826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1"/>
              <a:t>Message clé </a:t>
            </a:r>
            <a:r>
              <a:rPr lang="fr-FR" b="1">
                <a:effectLst/>
              </a:rPr>
              <a:t>: </a:t>
            </a:r>
            <a:r>
              <a:rPr lang="fr-FR"/>
              <a:t>Présenter le scénario</a:t>
            </a:r>
            <a:r>
              <a:rPr lang="fr-FR">
                <a:effectLst/>
              </a:rPr>
              <a:t>.</a:t>
            </a:r>
            <a:endParaRPr lang="fr-FR">
              <a:solidFill>
                <a:srgbClr val="444444"/>
              </a:solidFill>
              <a:effectLst/>
            </a:endParaRPr>
          </a:p>
          <a:p>
            <a:pPr marR="0">
              <a:spcBef>
                <a:spcPts val="0"/>
              </a:spcBef>
            </a:pPr>
            <a:endParaRPr lang="fr-FR" dirty="0">
              <a:solidFill>
                <a:srgbClr val="444444"/>
              </a:solidFill>
              <a:effectLst/>
            </a:endParaRPr>
          </a:p>
          <a:p>
            <a:r>
              <a:rPr lang="fr-FR" dirty="0"/>
              <a:t>Il s'agit du cadre de l'étude de cas</a:t>
            </a:r>
            <a:r>
              <a:rPr lang="fr-FR" dirty="0">
                <a:effectLst/>
              </a:rPr>
              <a:t>. </a:t>
            </a:r>
            <a:r>
              <a:rPr lang="fr-FR" dirty="0"/>
              <a:t>Vous n'êtes pas obligé de le lire tout de suite</a:t>
            </a:r>
            <a:r>
              <a:rPr lang="fr-FR" dirty="0">
                <a:effectLst/>
              </a:rPr>
              <a:t>. </a:t>
            </a:r>
            <a:r>
              <a:rPr lang="fr-FR" dirty="0"/>
              <a:t>Je vous donnerai le temps de le lire dans quelques </a:t>
            </a:r>
            <a:r>
              <a:rPr lang="fr-FR" dirty="0">
                <a:effectLst/>
              </a:rPr>
              <a:t>minutes.</a:t>
            </a:r>
            <a:endParaRPr lang="fr-FR" dirty="0">
              <a:solidFill>
                <a:srgbClr val="444444"/>
              </a:solidFill>
              <a:effectLst/>
            </a:endParaRPr>
          </a:p>
          <a:p>
            <a:endParaRPr lang="fr-FR" dirty="0">
              <a:solidFill>
                <a:srgbClr val="444444"/>
              </a:solidFill>
            </a:endParaRPr>
          </a:p>
          <a:p>
            <a:r>
              <a:rPr lang="fr-FR" dirty="0"/>
              <a:t>Un sergent de sexe masculin dans votre bataillon d’infanterie harcèle des collègues. Quelques collègues sont visiblement </a:t>
            </a:r>
            <a:r>
              <a:rPr lang="fr-FR" dirty="0" err="1"/>
              <a:t>bouleversé·e·s</a:t>
            </a:r>
            <a:r>
              <a:rPr lang="fr-FR" dirty="0">
                <a:effectLst/>
              </a:rPr>
              <a:t>. </a:t>
            </a:r>
            <a:r>
              <a:rPr lang="fr-FR" dirty="0"/>
              <a:t>Que pouvez-vous faire dans cette </a:t>
            </a:r>
            <a:r>
              <a:rPr lang="fr-FR" dirty="0">
                <a:effectLst/>
              </a:rPr>
              <a:t>situation</a:t>
            </a:r>
            <a:r>
              <a:rPr lang="fr-FR" dirty="0"/>
              <a:t> ?</a:t>
            </a:r>
            <a:endParaRPr lang="en-US" dirty="0"/>
          </a:p>
          <a:p>
            <a:pPr marL="168910" marR="3369310">
              <a:lnSpc>
                <a:spcPct val="107000"/>
              </a:lnSpc>
              <a:spcBef>
                <a:spcPts val="254"/>
              </a:spcBef>
              <a:spcAft>
                <a:spcPts val="800"/>
              </a:spcAft>
            </a:pPr>
            <a:endParaRPr lang="en-US" dirty="0">
              <a:latin typeface="Calibri"/>
              <a:ea typeface="DengXian"/>
              <a:cs typeface="Calibri"/>
            </a:endParaRPr>
          </a:p>
        </p:txBody>
      </p:sp>
      <p:sp>
        <p:nvSpPr>
          <p:cNvPr id="4" name="Espace réservé du numéro de diapositive 3"/>
          <p:cNvSpPr>
            <a:spLocks noGrp="1"/>
          </p:cNvSpPr>
          <p:nvPr>
            <p:ph type="sldNum" sz="quarter" idx="5"/>
          </p:nvPr>
        </p:nvSpPr>
        <p:spPr/>
        <p:txBody>
          <a:bodyPr/>
          <a:lstStyle/>
          <a:p>
            <a:fld id="{0A83D7B9-9304-43D9-B9C6-6966DFFE4C6C}" type="slidenum">
              <a:rPr lang="fr-FR" smtClean="0"/>
              <a:t>5</a:t>
            </a:fld>
            <a:endParaRPr lang="fr-FR" dirty="0"/>
          </a:p>
        </p:txBody>
      </p:sp>
    </p:spTree>
    <p:extLst>
      <p:ext uri="{BB962C8B-B14F-4D97-AF65-F5344CB8AC3E}">
        <p14:creationId xmlns:p14="http://schemas.microsoft.com/office/powerpoint/2010/main" val="8594344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defRPr/>
            </a:pPr>
            <a:r>
              <a:rPr lang="fr-FR"/>
              <a:t>Ceci est la suite du cadre. </a:t>
            </a:r>
            <a:endParaRPr lang="fr-FR">
              <a:solidFill>
                <a:srgbClr val="444444"/>
              </a:solidFill>
            </a:endParaRPr>
          </a:p>
          <a:p>
            <a:pPr>
              <a:defRPr/>
            </a:pPr>
            <a:endParaRPr lang="en-GB" dirty="0">
              <a:solidFill>
                <a:srgbClr val="444444"/>
              </a:solidFill>
            </a:endParaRPr>
          </a:p>
          <a:p>
            <a:pPr marL="0" marR="0" lvl="0" indent="0" algn="l" defTabSz="914400">
              <a:lnSpc>
                <a:spcPct val="100000"/>
              </a:lnSpc>
              <a:spcBef>
                <a:spcPts val="0"/>
              </a:spcBef>
              <a:spcAft>
                <a:spcPts val="0"/>
              </a:spcAft>
              <a:buClrTx/>
              <a:buSzTx/>
              <a:buFontTx/>
              <a:buNone/>
              <a:tabLst/>
              <a:defRPr/>
            </a:pPr>
            <a:endParaRPr lang="en-GB" dirty="0"/>
          </a:p>
          <a:p>
            <a:endParaRPr lang="en-GB" dirty="0"/>
          </a:p>
        </p:txBody>
      </p:sp>
      <p:sp>
        <p:nvSpPr>
          <p:cNvPr id="4" name="Espace réservé du numéro de diapositive 3"/>
          <p:cNvSpPr>
            <a:spLocks noGrp="1"/>
          </p:cNvSpPr>
          <p:nvPr>
            <p:ph type="sldNum" sz="quarter" idx="5"/>
          </p:nvPr>
        </p:nvSpPr>
        <p:spPr/>
        <p:txBody>
          <a:bodyPr/>
          <a:lstStyle/>
          <a:p>
            <a:fld id="{0A83D7B9-9304-43D9-B9C6-6966DFFE4C6C}" type="slidenum">
              <a:rPr lang="en-GB" smtClean="0"/>
              <a:t>6</a:t>
            </a:fld>
            <a:endParaRPr lang="en-GB" dirty="0"/>
          </a:p>
        </p:txBody>
      </p:sp>
    </p:spTree>
    <p:extLst>
      <p:ext uri="{BB962C8B-B14F-4D97-AF65-F5344CB8AC3E}">
        <p14:creationId xmlns:p14="http://schemas.microsoft.com/office/powerpoint/2010/main" val="6483414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a:t>Avant de commencer notre tâche, j’aimerais d’abord passer brièvement en revue les valeurs et comportements fondamentaux des Nations Unies. Ce sont des valeurs et des comportements clés que toute personne travaillant pour les Nations Unies – y compris les Casques bleus – est censée respecter et incarner en tout temps.</a:t>
            </a:r>
            <a:endParaRPr lang="en-US" dirty="0">
              <a:solidFill>
                <a:srgbClr val="444444"/>
              </a:solidFill>
            </a:endParaRPr>
          </a:p>
          <a:p>
            <a:r>
              <a:rPr lang="fr-FR" dirty="0"/>
              <a:t> </a:t>
            </a:r>
            <a:endParaRPr lang="en-US" dirty="0">
              <a:solidFill>
                <a:srgbClr val="444444"/>
              </a:solidFill>
            </a:endParaRPr>
          </a:p>
          <a:p>
            <a:r>
              <a:rPr lang="fr-FR" b="1"/>
              <a:t>Alors, selon vous, quelles sont les valeurs fondamentales des Nations Unies ? </a:t>
            </a:r>
            <a:r>
              <a:rPr lang="fr-FR" i="1"/>
              <a:t>(Posez brièvement la question aux participants. Notez les idées sur un tableau.)</a:t>
            </a:r>
            <a:endParaRPr lang="en-US" dirty="0">
              <a:solidFill>
                <a:srgbClr val="444444"/>
              </a:solidFill>
            </a:endParaRPr>
          </a:p>
          <a:p>
            <a:r>
              <a:rPr lang="fr-FR" dirty="0"/>
              <a:t> </a:t>
            </a:r>
            <a:endParaRPr lang="en-US" dirty="0">
              <a:solidFill>
                <a:srgbClr val="444444"/>
              </a:solidFill>
            </a:endParaRPr>
          </a:p>
          <a:p>
            <a:r>
              <a:rPr lang="fr-FR" dirty="0"/>
              <a:t>Très bien, voyons maintenant si vous avez vu juste.</a:t>
            </a:r>
            <a:endParaRPr lang="en-US" dirty="0">
              <a:solidFill>
                <a:srgbClr val="444444"/>
              </a:solidFill>
            </a:endParaRPr>
          </a:p>
          <a:p>
            <a:r>
              <a:rPr lang="fr-FR" dirty="0"/>
              <a:t> </a:t>
            </a:r>
            <a:endParaRPr lang="en-US" dirty="0">
              <a:solidFill>
                <a:srgbClr val="444444"/>
              </a:solidFill>
            </a:endParaRPr>
          </a:p>
          <a:p>
            <a:r>
              <a:rPr lang="fr-FR" dirty="0"/>
              <a:t>Les Nations Unies ont </a:t>
            </a:r>
            <a:r>
              <a:rPr lang="fr-FR" b="1" dirty="0"/>
              <a:t>quatre valeurs fondamentales</a:t>
            </a:r>
            <a:r>
              <a:rPr lang="fr-FR" dirty="0"/>
              <a:t> : </a:t>
            </a:r>
            <a:r>
              <a:rPr lang="fr-FR" b="1" dirty="0"/>
              <a:t>l’inclusion, l’intégrité, l’humilité et l’humanité.</a:t>
            </a:r>
            <a:endParaRPr lang="en-US" dirty="0">
              <a:solidFill>
                <a:srgbClr val="444444"/>
              </a:solidFill>
            </a:endParaRPr>
          </a:p>
          <a:p>
            <a:endParaRPr lang="fr-FR" dirty="0">
              <a:solidFill>
                <a:srgbClr val="444444"/>
              </a:solidFill>
            </a:endParaRPr>
          </a:p>
          <a:p>
            <a:pPr marL="171450" indent="-171450">
              <a:buFont typeface="Arial,Sans-Serif"/>
              <a:buChar char="•"/>
            </a:pPr>
            <a:r>
              <a:rPr lang="fr-FR" b="1" dirty="0"/>
              <a:t>L’inclusion</a:t>
            </a:r>
            <a:r>
              <a:rPr lang="fr-FR" dirty="0"/>
              <a:t> signifie que nous valorisons et respectons les différences et la diversité, et que nous nous opposons activement à tous les types de préjugés et de discriminations.</a:t>
            </a:r>
            <a:endParaRPr lang="en-US" dirty="0">
              <a:solidFill>
                <a:srgbClr val="444444"/>
              </a:solidFill>
            </a:endParaRPr>
          </a:p>
          <a:p>
            <a:pPr marL="171450" indent="-171450">
              <a:buFont typeface="Arial,Sans-Serif"/>
              <a:buChar char="•"/>
            </a:pPr>
            <a:r>
              <a:rPr lang="fr-FR" b="1" dirty="0"/>
              <a:t>L’intégrité</a:t>
            </a:r>
            <a:r>
              <a:rPr lang="fr-FR" dirty="0"/>
              <a:t>, c’est respecter les normes de conduite des Nations Unies dans tout ce que nous faisons.</a:t>
            </a:r>
            <a:endParaRPr lang="en-US" dirty="0">
              <a:solidFill>
                <a:srgbClr val="444444"/>
              </a:solidFill>
            </a:endParaRPr>
          </a:p>
          <a:p>
            <a:pPr marL="171450" indent="-171450">
              <a:buFont typeface="Arial,Sans-Serif"/>
              <a:buChar char="•"/>
            </a:pPr>
            <a:r>
              <a:rPr lang="fr-FR" b="1" dirty="0"/>
              <a:t>L’humilité</a:t>
            </a:r>
            <a:r>
              <a:rPr lang="fr-FR" dirty="0"/>
              <a:t> consiste à valoriser les compétences, les connaissances et l’expérience des autres, et reconnaître qu’aucun individu ne détient toutes les réponses, ainsi que s’engager à défendre les droits humains et la dignité de chacun.</a:t>
            </a:r>
            <a:endParaRPr lang="en-US" dirty="0">
              <a:solidFill>
                <a:srgbClr val="444444"/>
              </a:solidFill>
            </a:endParaRPr>
          </a:p>
          <a:p>
            <a:pPr marL="171450" indent="-171450">
              <a:buFont typeface="Arial,Sans-Serif"/>
              <a:buChar char="•"/>
            </a:pPr>
            <a:r>
              <a:rPr lang="fr-FR" dirty="0"/>
              <a:t>Enfin, </a:t>
            </a:r>
            <a:r>
              <a:rPr lang="fr-FR" b="1" dirty="0"/>
              <a:t>l’humanité</a:t>
            </a:r>
            <a:r>
              <a:rPr lang="fr-FR" dirty="0"/>
              <a:t>, c’est notre engagement à défendre les droits humains et la dignité pour tous.</a:t>
            </a:r>
            <a:endParaRPr lang="en-US" dirty="0">
              <a:solidFill>
                <a:srgbClr val="444444"/>
              </a:solidFill>
            </a:endParaRPr>
          </a:p>
          <a:p>
            <a:endParaRPr lang="fr-FR" dirty="0">
              <a:solidFill>
                <a:srgbClr val="444444"/>
              </a:solidFill>
            </a:endParaRPr>
          </a:p>
          <a:p>
            <a:r>
              <a:rPr lang="fr-FR" dirty="0"/>
              <a:t>Il existe également </a:t>
            </a:r>
            <a:r>
              <a:rPr lang="fr-FR" b="1" dirty="0"/>
              <a:t>cinq comportements fondamentaux</a:t>
            </a:r>
            <a:r>
              <a:rPr lang="fr-FR" dirty="0"/>
              <a:t> qui visent à aider les Nations Unies à remplir efficacement leur mandat. Ce sont les suivants : créer des liens et collaborer, analyser et planifier, obtenir des résultats avec un impact positif, apprendre et se développer, et s’adapter et innover.</a:t>
            </a:r>
            <a:endParaRPr lang="en-US" dirty="0">
              <a:solidFill>
                <a:srgbClr val="444444"/>
              </a:solidFill>
            </a:endParaRPr>
          </a:p>
          <a:p>
            <a:endParaRPr lang="en-US" dirty="0">
              <a:solidFill>
                <a:srgbClr val="444444"/>
              </a:solidFill>
            </a:endParaRPr>
          </a:p>
          <a:p>
            <a:pPr marL="171450" indent="-171450">
              <a:buFont typeface="Arial,Sans-Serif"/>
              <a:buChar char="•"/>
            </a:pPr>
            <a:r>
              <a:rPr lang="fr-FR" b="1" dirty="0"/>
              <a:t>Créer des liens et collaborer</a:t>
            </a:r>
            <a:r>
              <a:rPr lang="fr-FR" dirty="0"/>
              <a:t> signifie investir du temps et des efforts pour établir des partenariats de confiance.</a:t>
            </a:r>
            <a:endParaRPr lang="en-US" dirty="0">
              <a:solidFill>
                <a:srgbClr val="444444"/>
              </a:solidFill>
            </a:endParaRPr>
          </a:p>
          <a:p>
            <a:pPr marL="171450" indent="-171450">
              <a:buFont typeface="Arial,Sans-Serif"/>
              <a:buChar char="•"/>
            </a:pPr>
            <a:r>
              <a:rPr lang="fr-FR" b="1" dirty="0"/>
              <a:t>Analyser et planifier</a:t>
            </a:r>
            <a:r>
              <a:rPr lang="fr-FR" dirty="0"/>
              <a:t> consiste à s’assurer que notre travail repose sur une base de données solide, recueillie à partir de sources variées.</a:t>
            </a:r>
            <a:endParaRPr lang="en-US" dirty="0">
              <a:solidFill>
                <a:srgbClr val="444444"/>
              </a:solidFill>
            </a:endParaRPr>
          </a:p>
          <a:p>
            <a:pPr marL="171450" indent="-171450">
              <a:buFont typeface="Arial,Sans-Serif"/>
              <a:buChar char="•"/>
            </a:pPr>
            <a:r>
              <a:rPr lang="fr-FR" b="1" dirty="0"/>
              <a:t>Obtenir des résultats avec un impact positif</a:t>
            </a:r>
            <a:r>
              <a:rPr lang="fr-FR" dirty="0"/>
              <a:t>, c’est se tenir responsable de livrer des résultats qui font une réelle différence pour les personnes et les causes que nous servons</a:t>
            </a:r>
            <a:r>
              <a:rPr lang="fr-FR" dirty="0">
                <a:effectLst/>
              </a:rPr>
              <a:t>.</a:t>
            </a:r>
            <a:endParaRPr lang="en-US" dirty="0">
              <a:solidFill>
                <a:srgbClr val="444444"/>
              </a:solidFill>
            </a:endParaRPr>
          </a:p>
          <a:p>
            <a:pPr marL="171450" indent="-171450">
              <a:buFont typeface="Arial,Sans-Serif"/>
              <a:buChar char="•"/>
            </a:pPr>
            <a:r>
              <a:rPr lang="fr-FR" b="1" dirty="0"/>
              <a:t>Apprendre et se développer</a:t>
            </a:r>
            <a:r>
              <a:rPr lang="fr-FR" dirty="0"/>
              <a:t>, c’est tirer des leçons de nos erreurs.</a:t>
            </a:r>
            <a:endParaRPr lang="en-US" dirty="0">
              <a:solidFill>
                <a:srgbClr val="444444"/>
              </a:solidFill>
            </a:endParaRPr>
          </a:p>
          <a:p>
            <a:pPr marL="171450" indent="-171450">
              <a:buFont typeface="Arial,Sans-Serif"/>
              <a:buChar char="•"/>
            </a:pPr>
            <a:r>
              <a:rPr lang="fr-FR" b="1" dirty="0"/>
              <a:t>S’adapter et innover</a:t>
            </a:r>
            <a:r>
              <a:rPr lang="fr-FR" dirty="0"/>
              <a:t>, c’est accueillir favorablement les nouvelles idées.</a:t>
            </a:r>
            <a:endParaRPr lang="en-US" dirty="0">
              <a:solidFill>
                <a:srgbClr val="444444"/>
              </a:solidFill>
            </a:endParaRPr>
          </a:p>
          <a:p>
            <a:r>
              <a:rPr lang="fr-FR" dirty="0"/>
              <a:t> </a:t>
            </a:r>
            <a:endParaRPr lang="en-US" dirty="0">
              <a:solidFill>
                <a:srgbClr val="444444"/>
              </a:solidFill>
            </a:endParaRPr>
          </a:p>
          <a:p>
            <a:r>
              <a:rPr lang="fr-FR" dirty="0"/>
              <a:t>Pendant la mission, souvenez-vous de toujours suivre ces valeurs et comportements.</a:t>
            </a:r>
            <a:endParaRPr lang="en-US" dirty="0">
              <a:solidFill>
                <a:srgbClr val="444444"/>
              </a:solidFill>
            </a:endParaRPr>
          </a:p>
          <a:p>
            <a:endParaRPr lang="fr-FR" dirty="0">
              <a:solidFill>
                <a:srgbClr val="444444"/>
              </a:solidFill>
            </a:endParaRPr>
          </a:p>
          <a:p>
            <a:r>
              <a:rPr lang="fr-FR" dirty="0"/>
              <a:t>Dans l’exercice que nous allons bientôt réaliser, veillez à vous référer à ces valeurs et comportements et à les intégrer autant que possible dans votre travail et vos actions</a:t>
            </a:r>
            <a:r>
              <a:rPr lang="fr-FR" dirty="0">
                <a:effectLst/>
              </a:rPr>
              <a:t>.</a:t>
            </a:r>
            <a:endParaRPr lang="en-US" dirty="0">
              <a:solidFill>
                <a:srgbClr val="444444"/>
              </a:solidFill>
              <a:effectLst/>
            </a:endParaRPr>
          </a:p>
          <a:p>
            <a:pPr>
              <a:spcBef>
                <a:spcPts val="0"/>
              </a:spcBef>
            </a:pPr>
            <a:endParaRPr lang="en-US" dirty="0">
              <a:solidFill>
                <a:srgbClr val="444444"/>
              </a:solidFill>
              <a:effectLst/>
            </a:endParaRPr>
          </a:p>
          <a:p>
            <a:endParaRPr lang="fr-FR" b="1" dirty="0">
              <a:latin typeface="Aptos"/>
              <a:ea typeface="DengXian"/>
              <a:cs typeface="Calibri"/>
            </a:endParaRPr>
          </a:p>
        </p:txBody>
      </p:sp>
      <p:sp>
        <p:nvSpPr>
          <p:cNvPr id="4" name="Espace réservé du numéro de diapositive 3"/>
          <p:cNvSpPr>
            <a:spLocks noGrp="1"/>
          </p:cNvSpPr>
          <p:nvPr>
            <p:ph type="sldNum" sz="quarter" idx="5"/>
          </p:nvPr>
        </p:nvSpPr>
        <p:spPr/>
        <p:txBody>
          <a:bodyPr/>
          <a:lstStyle/>
          <a:p>
            <a:fld id="{0A83D7B9-9304-43D9-B9C6-6966DFFE4C6C}" type="slidenum">
              <a:rPr lang="en-GB" smtClean="0"/>
              <a:t>7</a:t>
            </a:fld>
            <a:endParaRPr lang="en-GB" dirty="0"/>
          </a:p>
        </p:txBody>
      </p:sp>
    </p:spTree>
    <p:extLst>
      <p:ext uri="{BB962C8B-B14F-4D97-AF65-F5344CB8AC3E}">
        <p14:creationId xmlns:p14="http://schemas.microsoft.com/office/powerpoint/2010/main" val="29093667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1"/>
              <a:t>Message clé </a:t>
            </a:r>
            <a:r>
              <a:rPr lang="fr-FR" b="1">
                <a:effectLst/>
              </a:rPr>
              <a:t>: </a:t>
            </a:r>
            <a:r>
              <a:rPr lang="fr-FR"/>
              <a:t>Présenter la tâche à accomplir</a:t>
            </a:r>
            <a:r>
              <a:rPr lang="fr-FR">
                <a:effectLst/>
              </a:rPr>
              <a:t>.</a:t>
            </a:r>
            <a:endParaRPr lang="fr-FR">
              <a:solidFill>
                <a:srgbClr val="444444"/>
              </a:solidFill>
              <a:effectLst/>
            </a:endParaRPr>
          </a:p>
          <a:p>
            <a:pPr marL="0" marR="0">
              <a:spcBef>
                <a:spcPts val="0"/>
              </a:spcBef>
            </a:pPr>
            <a:endParaRPr lang="fr-FR" dirty="0">
              <a:solidFill>
                <a:srgbClr val="444444"/>
              </a:solidFill>
              <a:effectLst/>
            </a:endParaRPr>
          </a:p>
          <a:p>
            <a:r>
              <a:rPr lang="fr-FR" dirty="0"/>
              <a:t>En fonction du contexte</a:t>
            </a:r>
            <a:r>
              <a:rPr lang="fr-FR" dirty="0">
                <a:effectLst/>
              </a:rPr>
              <a:t>, </a:t>
            </a:r>
            <a:r>
              <a:rPr lang="fr-FR" dirty="0"/>
              <a:t>vous devrez accomplir une tâche spécifique</a:t>
            </a:r>
            <a:r>
              <a:rPr lang="fr-FR" dirty="0">
                <a:effectLst/>
              </a:rPr>
              <a:t>, </a:t>
            </a:r>
            <a:r>
              <a:rPr lang="fr-FR" dirty="0"/>
              <a:t>qui est détaillée ici</a:t>
            </a:r>
            <a:r>
              <a:rPr lang="fr-FR" dirty="0">
                <a:effectLst/>
              </a:rPr>
              <a:t>.</a:t>
            </a:r>
            <a:endParaRPr lang="fr-FR" dirty="0">
              <a:solidFill>
                <a:srgbClr val="444444"/>
              </a:solidFill>
              <a:effectLst/>
            </a:endParaRPr>
          </a:p>
          <a:p>
            <a:pPr marL="0" marR="0">
              <a:spcBef>
                <a:spcPts val="0"/>
              </a:spcBef>
            </a:pPr>
            <a:endParaRPr lang="fr-FR" dirty="0">
              <a:solidFill>
                <a:srgbClr val="444444"/>
              </a:solidFill>
              <a:effectLst/>
            </a:endParaRPr>
          </a:p>
          <a:p>
            <a:r>
              <a:rPr lang="fr-FR" dirty="0"/>
              <a:t>Un rôle précis, accompagné d’instructions</a:t>
            </a:r>
            <a:r>
              <a:rPr lang="fr-FR" dirty="0">
                <a:effectLst/>
              </a:rPr>
              <a:t>, </a:t>
            </a:r>
            <a:r>
              <a:rPr lang="fr-FR" dirty="0"/>
              <a:t>sera attribué à chacun d’entre vous. Vous jouerez ensuite ce rôle dans le cadre de l’exercice de </a:t>
            </a:r>
            <a:r>
              <a:rPr lang="fr-FR" dirty="0">
                <a:effectLst/>
              </a:rPr>
              <a:t>simulation.</a:t>
            </a:r>
            <a:endParaRPr lang="fr-FR" dirty="0">
              <a:solidFill>
                <a:srgbClr val="444444"/>
              </a:solidFill>
              <a:effectLst/>
            </a:endParaRPr>
          </a:p>
          <a:p>
            <a:pPr>
              <a:lnSpc>
                <a:spcPct val="107000"/>
              </a:lnSpc>
              <a:spcAft>
                <a:spcPts val="800"/>
              </a:spcAft>
            </a:pPr>
            <a:endParaRPr lang="en-US" dirty="0">
              <a:ea typeface="DengXian"/>
              <a:cs typeface="Calibri"/>
            </a:endParaRPr>
          </a:p>
        </p:txBody>
      </p:sp>
      <p:sp>
        <p:nvSpPr>
          <p:cNvPr id="4" name="Espace réservé du numéro de diapositive 3"/>
          <p:cNvSpPr>
            <a:spLocks noGrp="1"/>
          </p:cNvSpPr>
          <p:nvPr>
            <p:ph type="sldNum" sz="quarter" idx="5"/>
          </p:nvPr>
        </p:nvSpPr>
        <p:spPr/>
        <p:txBody>
          <a:bodyPr/>
          <a:lstStyle/>
          <a:p>
            <a:fld id="{0A83D7B9-9304-43D9-B9C6-6966DFFE4C6C}" type="slidenum">
              <a:rPr lang="en-GB" smtClean="0"/>
              <a:t>8</a:t>
            </a:fld>
            <a:endParaRPr lang="en-GB" dirty="0"/>
          </a:p>
        </p:txBody>
      </p:sp>
    </p:spTree>
    <p:extLst>
      <p:ext uri="{BB962C8B-B14F-4D97-AF65-F5344CB8AC3E}">
        <p14:creationId xmlns:p14="http://schemas.microsoft.com/office/powerpoint/2010/main" val="13890212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lnSpc>
                <a:spcPct val="114999"/>
              </a:lnSpc>
              <a:spcAft>
                <a:spcPts val="800"/>
              </a:spcAft>
            </a:pPr>
            <a:r>
              <a:rPr lang="fr-FR" b="1" dirty="0"/>
              <a:t>Message clé </a:t>
            </a:r>
            <a:r>
              <a:rPr lang="fr-FR" b="1" dirty="0">
                <a:effectLst/>
              </a:rPr>
              <a:t>: </a:t>
            </a:r>
            <a:r>
              <a:rPr lang="fr-FR" dirty="0"/>
              <a:t>Présenter l’aperçu des rôles qui seront joués dans l’exercice de </a:t>
            </a:r>
            <a:r>
              <a:rPr lang="fr-FR" dirty="0">
                <a:effectLst/>
              </a:rPr>
              <a:t>simulation.</a:t>
            </a:r>
            <a:endParaRPr lang="fr-FR" dirty="0">
              <a:solidFill>
                <a:srgbClr val="444444"/>
              </a:solidFill>
              <a:effectLst/>
            </a:endParaRPr>
          </a:p>
          <a:p>
            <a:pPr marR="0">
              <a:lnSpc>
                <a:spcPct val="114999"/>
              </a:lnSpc>
              <a:spcAft>
                <a:spcPts val="800"/>
              </a:spcAft>
            </a:pPr>
            <a:endParaRPr lang="en-US" dirty="0">
              <a:solidFill>
                <a:srgbClr val="444444"/>
              </a:solidFill>
              <a:effectLst/>
            </a:endParaRPr>
          </a:p>
          <a:p>
            <a:pPr>
              <a:lnSpc>
                <a:spcPct val="114999"/>
              </a:lnSpc>
              <a:spcAft>
                <a:spcPts val="800"/>
              </a:spcAft>
            </a:pPr>
            <a:r>
              <a:rPr lang="fr-FR" dirty="0"/>
              <a:t>Voici les rôles inclus dans l’exercice de </a:t>
            </a:r>
            <a:r>
              <a:rPr lang="fr-FR" dirty="0">
                <a:effectLst/>
              </a:rPr>
              <a:t>simulation. </a:t>
            </a:r>
            <a:r>
              <a:rPr lang="fr-FR" dirty="0"/>
              <a:t>J’attribuerai un de ses rôles à chacun d'entre vous</a:t>
            </a:r>
            <a:r>
              <a:rPr lang="fr-FR" dirty="0">
                <a:effectLst/>
              </a:rPr>
              <a:t>. </a:t>
            </a:r>
            <a:r>
              <a:rPr lang="fr-FR" i="1" dirty="0">
                <a:effectLst/>
              </a:rPr>
              <a:t>(</a:t>
            </a:r>
            <a:r>
              <a:rPr lang="fr-FR" i="1" dirty="0"/>
              <a:t>Distribuer les </a:t>
            </a:r>
            <a:r>
              <a:rPr lang="fr-FR" i="1" dirty="0">
                <a:effectLst/>
              </a:rPr>
              <a:t>descriptions</a:t>
            </a:r>
            <a:r>
              <a:rPr lang="fr-FR" i="1" dirty="0"/>
              <a:t> de rôle</a:t>
            </a:r>
            <a:r>
              <a:rPr lang="fr-FR" i="1" dirty="0">
                <a:effectLst/>
              </a:rPr>
              <a:t>.)</a:t>
            </a:r>
            <a:endParaRPr lang="fr-FR" dirty="0">
              <a:solidFill>
                <a:srgbClr val="444444"/>
              </a:solidFill>
              <a:effectLst/>
            </a:endParaRPr>
          </a:p>
          <a:p>
            <a:pPr>
              <a:lnSpc>
                <a:spcPct val="114999"/>
              </a:lnSpc>
              <a:spcAft>
                <a:spcPts val="800"/>
              </a:spcAft>
            </a:pPr>
            <a:endParaRPr lang="fr-FR" dirty="0">
              <a:solidFill>
                <a:srgbClr val="444444"/>
              </a:solidFill>
            </a:endParaRPr>
          </a:p>
          <a:p>
            <a:r>
              <a:rPr lang="fr-FR" dirty="0"/>
              <a:t>Vous avez désormais </a:t>
            </a:r>
            <a:r>
              <a:rPr lang="fr-FR" dirty="0" err="1"/>
              <a:t>tous·tes</a:t>
            </a:r>
            <a:r>
              <a:rPr lang="fr-FR" dirty="0"/>
              <a:t> un rôle</a:t>
            </a:r>
            <a:r>
              <a:rPr lang="fr-FR" dirty="0">
                <a:effectLst/>
              </a:rPr>
              <a:t>. </a:t>
            </a:r>
            <a:r>
              <a:rPr lang="fr-FR" dirty="0"/>
              <a:t>Je vous donnerai le temps de le lire dans quelques </a:t>
            </a:r>
            <a:r>
              <a:rPr lang="fr-FR" dirty="0">
                <a:effectLst/>
              </a:rPr>
              <a:t>minutes.</a:t>
            </a:r>
            <a:endParaRPr lang="fr-FR" dirty="0">
              <a:solidFill>
                <a:srgbClr val="444444"/>
              </a:solidFill>
              <a:effectLst/>
            </a:endParaRPr>
          </a:p>
          <a:p>
            <a:pPr marR="0">
              <a:lnSpc>
                <a:spcPct val="114999"/>
              </a:lnSpc>
              <a:spcBef>
                <a:spcPts val="0"/>
              </a:spcBef>
              <a:spcAft>
                <a:spcPts val="800"/>
              </a:spcAft>
            </a:pPr>
            <a:endParaRPr lang="en-US" dirty="0">
              <a:solidFill>
                <a:srgbClr val="444444"/>
              </a:solidFill>
              <a:effectLst/>
            </a:endParaRPr>
          </a:p>
          <a:p>
            <a:pPr>
              <a:lnSpc>
                <a:spcPct val="114999"/>
              </a:lnSpc>
              <a:spcAft>
                <a:spcPts val="800"/>
              </a:spcAft>
            </a:pPr>
            <a:r>
              <a:rPr lang="fr-FR" dirty="0"/>
              <a:t>Vous remarquerez que chaque rôle est soit un homme, soit une femme</a:t>
            </a:r>
            <a:r>
              <a:rPr lang="fr-FR" dirty="0">
                <a:effectLst/>
              </a:rPr>
              <a:t>. </a:t>
            </a:r>
            <a:r>
              <a:rPr lang="fr-FR" dirty="0"/>
              <a:t>Vous devez jouer le rôle indiqué dans vos </a:t>
            </a:r>
            <a:r>
              <a:rPr lang="fr-FR" dirty="0">
                <a:effectLst/>
              </a:rPr>
              <a:t>instructions </a:t>
            </a:r>
            <a:r>
              <a:rPr lang="fr-FR" dirty="0"/>
              <a:t>de rôle et NON votre propre identité de genre</a:t>
            </a:r>
            <a:r>
              <a:rPr lang="fr-FR" dirty="0">
                <a:effectLst/>
              </a:rPr>
              <a:t>, </a:t>
            </a:r>
            <a:r>
              <a:rPr lang="fr-FR" dirty="0"/>
              <a:t>à l’exception des </a:t>
            </a:r>
            <a:r>
              <a:rPr lang="fr-FR" dirty="0">
                <a:effectLst/>
              </a:rPr>
              <a:t>“</a:t>
            </a:r>
            <a:r>
              <a:rPr lang="fr-FR" dirty="0" err="1"/>
              <a:t>observateur·rices</a:t>
            </a:r>
            <a:r>
              <a:rPr lang="fr-FR" dirty="0">
                <a:effectLst/>
              </a:rPr>
              <a:t>”. </a:t>
            </a:r>
            <a:r>
              <a:rPr lang="fr-FR" dirty="0"/>
              <a:t>Les </a:t>
            </a:r>
            <a:r>
              <a:rPr lang="fr-FR" dirty="0" err="1"/>
              <a:t>observateur·rices</a:t>
            </a:r>
            <a:r>
              <a:rPr lang="fr-FR" dirty="0"/>
              <a:t> peuvent choisir le rôle qu’ils souhaitent jouer</a:t>
            </a:r>
            <a:r>
              <a:rPr lang="fr-FR" dirty="0">
                <a:effectLst/>
              </a:rPr>
              <a:t>. </a:t>
            </a:r>
            <a:r>
              <a:rPr lang="fr-FR" dirty="0"/>
              <a:t>Veuillez ne pas révéler votre rôle aux autres avant le début de l’exercice</a:t>
            </a:r>
            <a:r>
              <a:rPr lang="fr-FR" dirty="0">
                <a:effectLst/>
              </a:rPr>
              <a:t>.</a:t>
            </a:r>
            <a:endParaRPr lang="fr-FR" dirty="0">
              <a:solidFill>
                <a:srgbClr val="444444"/>
              </a:solidFill>
              <a:effectLst/>
            </a:endParaRPr>
          </a:p>
          <a:p>
            <a:pPr>
              <a:spcBef>
                <a:spcPts val="0"/>
              </a:spcBef>
            </a:pPr>
            <a:endParaRPr lang="en-GB" dirty="0">
              <a:solidFill>
                <a:srgbClr val="444444"/>
              </a:solidFill>
              <a:effectLst/>
            </a:endParaRPr>
          </a:p>
          <a:p>
            <a:r>
              <a:rPr lang="fr-FR" dirty="0"/>
              <a:t>Je vais vous donner </a:t>
            </a:r>
            <a:r>
              <a:rPr lang="fr-FR" dirty="0">
                <a:effectLst/>
              </a:rPr>
              <a:t>20 minutes </a:t>
            </a:r>
            <a:r>
              <a:rPr lang="fr-FR" dirty="0"/>
              <a:t>pour vous familiariser avec votre rôle et lire le contexte ainsi que les autres documents</a:t>
            </a:r>
            <a:r>
              <a:rPr lang="fr-FR" dirty="0">
                <a:effectLst/>
              </a:rPr>
              <a:t>. </a:t>
            </a:r>
            <a:r>
              <a:rPr lang="fr-FR" dirty="0"/>
              <a:t>Ensuite, nous passerons à l’exercice de </a:t>
            </a:r>
            <a:r>
              <a:rPr lang="fr-FR" dirty="0">
                <a:effectLst/>
              </a:rPr>
              <a:t>simulation. (</a:t>
            </a:r>
            <a:r>
              <a:rPr lang="fr-FR" i="1" dirty="0"/>
              <a:t>Accordez </a:t>
            </a:r>
            <a:r>
              <a:rPr lang="fr-FR" i="1" dirty="0">
                <a:effectLst/>
              </a:rPr>
              <a:t>20 minutes </a:t>
            </a:r>
            <a:r>
              <a:rPr lang="fr-FR" i="1" dirty="0"/>
              <a:t>pour la lecture</a:t>
            </a:r>
            <a:r>
              <a:rPr lang="fr-FR" i="1" dirty="0">
                <a:effectLst/>
              </a:rPr>
              <a:t>.)</a:t>
            </a:r>
            <a:endParaRPr lang="fr-FR" dirty="0">
              <a:solidFill>
                <a:srgbClr val="444444"/>
              </a:solidFill>
              <a:effectLst/>
            </a:endParaRPr>
          </a:p>
          <a:p>
            <a:pPr marL="168910">
              <a:lnSpc>
                <a:spcPct val="107000"/>
              </a:lnSpc>
              <a:spcBef>
                <a:spcPts val="250"/>
              </a:spcBef>
              <a:spcAft>
                <a:spcPts val="800"/>
              </a:spcAft>
            </a:pPr>
            <a:endParaRPr lang="en-US" dirty="0">
              <a:ea typeface="DengXian"/>
              <a:cs typeface="Calibri"/>
            </a:endParaRPr>
          </a:p>
        </p:txBody>
      </p:sp>
      <p:sp>
        <p:nvSpPr>
          <p:cNvPr id="4" name="Espace réservé du numéro de diapositive 3"/>
          <p:cNvSpPr>
            <a:spLocks noGrp="1"/>
          </p:cNvSpPr>
          <p:nvPr>
            <p:ph type="sldNum" sz="quarter" idx="5"/>
          </p:nvPr>
        </p:nvSpPr>
        <p:spPr/>
        <p:txBody>
          <a:bodyPr/>
          <a:lstStyle/>
          <a:p>
            <a:fld id="{0A83D7B9-9304-43D9-B9C6-6966DFFE4C6C}" type="slidenum">
              <a:rPr lang="en-GB" smtClean="0"/>
              <a:t>9</a:t>
            </a:fld>
            <a:endParaRPr lang="en-GB" dirty="0"/>
          </a:p>
        </p:txBody>
      </p:sp>
    </p:spTree>
    <p:extLst>
      <p:ext uri="{BB962C8B-B14F-4D97-AF65-F5344CB8AC3E}">
        <p14:creationId xmlns:p14="http://schemas.microsoft.com/office/powerpoint/2010/main" val="15221587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3F7B41D-7FFE-B9A9-ABB0-3CB9347FF546}"/>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86A139CE-366A-9C24-C603-7FE6A04112E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2E72161E-1C2B-A34A-7B1D-184BFF498AFC}"/>
              </a:ext>
            </a:extLst>
          </p:cNvPr>
          <p:cNvSpPr>
            <a:spLocks noGrp="1"/>
          </p:cNvSpPr>
          <p:nvPr>
            <p:ph type="dt" sz="half" idx="10"/>
          </p:nvPr>
        </p:nvSpPr>
        <p:spPr/>
        <p:txBody>
          <a:bodyPr/>
          <a:lstStyle/>
          <a:p>
            <a:fld id="{29F069D5-59E1-46B5-91E5-444DDCDAE189}" type="datetimeFigureOut">
              <a:rPr lang="fr-FR" smtClean="0"/>
              <a:t>28/08/2025</a:t>
            </a:fld>
            <a:endParaRPr lang="fr-FR"/>
          </a:p>
        </p:txBody>
      </p:sp>
      <p:sp>
        <p:nvSpPr>
          <p:cNvPr id="5" name="Espace réservé du pied de page 4">
            <a:extLst>
              <a:ext uri="{FF2B5EF4-FFF2-40B4-BE49-F238E27FC236}">
                <a16:creationId xmlns:a16="http://schemas.microsoft.com/office/drawing/2014/main" id="{774C5FC4-4BB7-B071-4E86-8F2599A4E773}"/>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C660FF82-B103-FA94-DF42-5B74D6D53A08}"/>
              </a:ext>
            </a:extLst>
          </p:cNvPr>
          <p:cNvSpPr>
            <a:spLocks noGrp="1"/>
          </p:cNvSpPr>
          <p:nvPr>
            <p:ph type="sldNum" sz="quarter" idx="12"/>
          </p:nvPr>
        </p:nvSpPr>
        <p:spPr/>
        <p:txBody>
          <a:bodyPr/>
          <a:lstStyle/>
          <a:p>
            <a:fld id="{9D70A0F4-7937-44CC-B19D-22718CD68D58}" type="slidenum">
              <a:rPr lang="fr-FR" smtClean="0"/>
              <a:t>‹#›</a:t>
            </a:fld>
            <a:endParaRPr lang="fr-FR"/>
          </a:p>
        </p:txBody>
      </p:sp>
    </p:spTree>
    <p:extLst>
      <p:ext uri="{BB962C8B-B14F-4D97-AF65-F5344CB8AC3E}">
        <p14:creationId xmlns:p14="http://schemas.microsoft.com/office/powerpoint/2010/main" val="25711040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0300B1F-E347-8D25-352D-5F46009D0430}"/>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35FA2A83-77C6-51C3-72CB-0D6C3EA748DA}"/>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3817C968-AF2E-3D55-C37F-9663099B107B}"/>
              </a:ext>
            </a:extLst>
          </p:cNvPr>
          <p:cNvSpPr>
            <a:spLocks noGrp="1"/>
          </p:cNvSpPr>
          <p:nvPr>
            <p:ph type="dt" sz="half" idx="10"/>
          </p:nvPr>
        </p:nvSpPr>
        <p:spPr/>
        <p:txBody>
          <a:bodyPr/>
          <a:lstStyle/>
          <a:p>
            <a:fld id="{29F069D5-59E1-46B5-91E5-444DDCDAE189}" type="datetimeFigureOut">
              <a:rPr lang="fr-FR" smtClean="0"/>
              <a:t>28/08/2025</a:t>
            </a:fld>
            <a:endParaRPr lang="fr-FR"/>
          </a:p>
        </p:txBody>
      </p:sp>
      <p:sp>
        <p:nvSpPr>
          <p:cNvPr id="5" name="Espace réservé du pied de page 4">
            <a:extLst>
              <a:ext uri="{FF2B5EF4-FFF2-40B4-BE49-F238E27FC236}">
                <a16:creationId xmlns:a16="http://schemas.microsoft.com/office/drawing/2014/main" id="{660D21D6-5249-F4F6-BB51-974810846AC8}"/>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4C78ED7F-928A-DE85-F419-2893CDC86AFE}"/>
              </a:ext>
            </a:extLst>
          </p:cNvPr>
          <p:cNvSpPr>
            <a:spLocks noGrp="1"/>
          </p:cNvSpPr>
          <p:nvPr>
            <p:ph type="sldNum" sz="quarter" idx="12"/>
          </p:nvPr>
        </p:nvSpPr>
        <p:spPr/>
        <p:txBody>
          <a:bodyPr/>
          <a:lstStyle/>
          <a:p>
            <a:fld id="{9D70A0F4-7937-44CC-B19D-22718CD68D58}" type="slidenum">
              <a:rPr lang="fr-FR" smtClean="0"/>
              <a:t>‹#›</a:t>
            </a:fld>
            <a:endParaRPr lang="fr-FR"/>
          </a:p>
        </p:txBody>
      </p:sp>
    </p:spTree>
    <p:extLst>
      <p:ext uri="{BB962C8B-B14F-4D97-AF65-F5344CB8AC3E}">
        <p14:creationId xmlns:p14="http://schemas.microsoft.com/office/powerpoint/2010/main" val="8460766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609EFA6A-DD45-535C-ACB0-FF92AEE6DCD9}"/>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9923D0C4-A9DB-AECC-418C-1E6272B09A06}"/>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3C8E7754-E0C2-6BD8-0EF4-20698058D9D8}"/>
              </a:ext>
            </a:extLst>
          </p:cNvPr>
          <p:cNvSpPr>
            <a:spLocks noGrp="1"/>
          </p:cNvSpPr>
          <p:nvPr>
            <p:ph type="dt" sz="half" idx="10"/>
          </p:nvPr>
        </p:nvSpPr>
        <p:spPr/>
        <p:txBody>
          <a:bodyPr/>
          <a:lstStyle/>
          <a:p>
            <a:fld id="{29F069D5-59E1-46B5-91E5-444DDCDAE189}" type="datetimeFigureOut">
              <a:rPr lang="fr-FR" smtClean="0"/>
              <a:t>28/08/2025</a:t>
            </a:fld>
            <a:endParaRPr lang="fr-FR"/>
          </a:p>
        </p:txBody>
      </p:sp>
      <p:sp>
        <p:nvSpPr>
          <p:cNvPr id="5" name="Espace réservé du pied de page 4">
            <a:extLst>
              <a:ext uri="{FF2B5EF4-FFF2-40B4-BE49-F238E27FC236}">
                <a16:creationId xmlns:a16="http://schemas.microsoft.com/office/drawing/2014/main" id="{654FC34E-093E-E737-CE8E-96B2633E0581}"/>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9303DFB8-5FA9-21D7-BDF1-C8A01B679B1A}"/>
              </a:ext>
            </a:extLst>
          </p:cNvPr>
          <p:cNvSpPr>
            <a:spLocks noGrp="1"/>
          </p:cNvSpPr>
          <p:nvPr>
            <p:ph type="sldNum" sz="quarter" idx="12"/>
          </p:nvPr>
        </p:nvSpPr>
        <p:spPr/>
        <p:txBody>
          <a:bodyPr/>
          <a:lstStyle/>
          <a:p>
            <a:fld id="{9D70A0F4-7937-44CC-B19D-22718CD68D58}" type="slidenum">
              <a:rPr lang="fr-FR" smtClean="0"/>
              <a:t>‹#›</a:t>
            </a:fld>
            <a:endParaRPr lang="fr-FR"/>
          </a:p>
        </p:txBody>
      </p:sp>
    </p:spTree>
    <p:extLst>
      <p:ext uri="{BB962C8B-B14F-4D97-AF65-F5344CB8AC3E}">
        <p14:creationId xmlns:p14="http://schemas.microsoft.com/office/powerpoint/2010/main" val="29713877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0B74258-E7B2-22CE-FC8F-9FF7EA0C5EA7}"/>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BB27B8F4-02CD-AF70-C242-3C78A574510E}"/>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3BB6FB38-0290-594B-27BD-990519296CCA}"/>
              </a:ext>
            </a:extLst>
          </p:cNvPr>
          <p:cNvSpPr>
            <a:spLocks noGrp="1"/>
          </p:cNvSpPr>
          <p:nvPr>
            <p:ph type="dt" sz="half" idx="10"/>
          </p:nvPr>
        </p:nvSpPr>
        <p:spPr/>
        <p:txBody>
          <a:bodyPr/>
          <a:lstStyle/>
          <a:p>
            <a:fld id="{29F069D5-59E1-46B5-91E5-444DDCDAE189}" type="datetimeFigureOut">
              <a:rPr lang="fr-FR" smtClean="0"/>
              <a:t>28/08/2025</a:t>
            </a:fld>
            <a:endParaRPr lang="fr-FR"/>
          </a:p>
        </p:txBody>
      </p:sp>
      <p:sp>
        <p:nvSpPr>
          <p:cNvPr id="5" name="Espace réservé du pied de page 4">
            <a:extLst>
              <a:ext uri="{FF2B5EF4-FFF2-40B4-BE49-F238E27FC236}">
                <a16:creationId xmlns:a16="http://schemas.microsoft.com/office/drawing/2014/main" id="{5C8EF657-94C8-38B8-A02B-45D0E93F6318}"/>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F270123B-A975-41D3-D094-5EE93C77928A}"/>
              </a:ext>
            </a:extLst>
          </p:cNvPr>
          <p:cNvSpPr>
            <a:spLocks noGrp="1"/>
          </p:cNvSpPr>
          <p:nvPr>
            <p:ph type="sldNum" sz="quarter" idx="12"/>
          </p:nvPr>
        </p:nvSpPr>
        <p:spPr/>
        <p:txBody>
          <a:bodyPr/>
          <a:lstStyle/>
          <a:p>
            <a:fld id="{9D70A0F4-7937-44CC-B19D-22718CD68D58}" type="slidenum">
              <a:rPr lang="fr-FR" smtClean="0"/>
              <a:t>‹#›</a:t>
            </a:fld>
            <a:endParaRPr lang="fr-FR"/>
          </a:p>
        </p:txBody>
      </p:sp>
    </p:spTree>
    <p:extLst>
      <p:ext uri="{BB962C8B-B14F-4D97-AF65-F5344CB8AC3E}">
        <p14:creationId xmlns:p14="http://schemas.microsoft.com/office/powerpoint/2010/main" val="21765047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F8C4526-0B8F-7DC8-4930-17C0C2257DF8}"/>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3A7FB52B-621A-5FEF-70CF-01D52749E246}"/>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592E7417-D7E6-1E05-9F08-84D7C988E6EA}"/>
              </a:ext>
            </a:extLst>
          </p:cNvPr>
          <p:cNvSpPr>
            <a:spLocks noGrp="1"/>
          </p:cNvSpPr>
          <p:nvPr>
            <p:ph type="dt" sz="half" idx="10"/>
          </p:nvPr>
        </p:nvSpPr>
        <p:spPr/>
        <p:txBody>
          <a:bodyPr/>
          <a:lstStyle/>
          <a:p>
            <a:fld id="{29F069D5-59E1-46B5-91E5-444DDCDAE189}" type="datetimeFigureOut">
              <a:rPr lang="fr-FR" smtClean="0"/>
              <a:t>28/08/2025</a:t>
            </a:fld>
            <a:endParaRPr lang="fr-FR"/>
          </a:p>
        </p:txBody>
      </p:sp>
      <p:sp>
        <p:nvSpPr>
          <p:cNvPr id="5" name="Espace réservé du pied de page 4">
            <a:extLst>
              <a:ext uri="{FF2B5EF4-FFF2-40B4-BE49-F238E27FC236}">
                <a16:creationId xmlns:a16="http://schemas.microsoft.com/office/drawing/2014/main" id="{CCEC7E81-ACDF-4B01-EB22-C6D93C55CF54}"/>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37EDA63A-E08A-C0DC-6B86-D01AFF9A5B75}"/>
              </a:ext>
            </a:extLst>
          </p:cNvPr>
          <p:cNvSpPr>
            <a:spLocks noGrp="1"/>
          </p:cNvSpPr>
          <p:nvPr>
            <p:ph type="sldNum" sz="quarter" idx="12"/>
          </p:nvPr>
        </p:nvSpPr>
        <p:spPr/>
        <p:txBody>
          <a:bodyPr/>
          <a:lstStyle/>
          <a:p>
            <a:fld id="{9D70A0F4-7937-44CC-B19D-22718CD68D58}" type="slidenum">
              <a:rPr lang="fr-FR" smtClean="0"/>
              <a:t>‹#›</a:t>
            </a:fld>
            <a:endParaRPr lang="fr-FR"/>
          </a:p>
        </p:txBody>
      </p:sp>
    </p:spTree>
    <p:extLst>
      <p:ext uri="{BB962C8B-B14F-4D97-AF65-F5344CB8AC3E}">
        <p14:creationId xmlns:p14="http://schemas.microsoft.com/office/powerpoint/2010/main" val="42619888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1E0BAA5-B078-0E86-F57F-358FE34FF67D}"/>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EC29FC10-3577-EBEA-638A-45E81C87393D}"/>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97991FD2-F633-77BA-D1FD-1D4E8A128D70}"/>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5887AF58-C788-094B-4221-E37F54CAF3AF}"/>
              </a:ext>
            </a:extLst>
          </p:cNvPr>
          <p:cNvSpPr>
            <a:spLocks noGrp="1"/>
          </p:cNvSpPr>
          <p:nvPr>
            <p:ph type="dt" sz="half" idx="10"/>
          </p:nvPr>
        </p:nvSpPr>
        <p:spPr/>
        <p:txBody>
          <a:bodyPr/>
          <a:lstStyle/>
          <a:p>
            <a:fld id="{29F069D5-59E1-46B5-91E5-444DDCDAE189}" type="datetimeFigureOut">
              <a:rPr lang="fr-FR" smtClean="0"/>
              <a:t>28/08/2025</a:t>
            </a:fld>
            <a:endParaRPr lang="fr-FR"/>
          </a:p>
        </p:txBody>
      </p:sp>
      <p:sp>
        <p:nvSpPr>
          <p:cNvPr id="6" name="Espace réservé du pied de page 5">
            <a:extLst>
              <a:ext uri="{FF2B5EF4-FFF2-40B4-BE49-F238E27FC236}">
                <a16:creationId xmlns:a16="http://schemas.microsoft.com/office/drawing/2014/main" id="{0D5D1332-554E-E02B-1EDE-A3235291ED68}"/>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6524E649-AB1B-F55C-8BC4-08FCA17B5CD3}"/>
              </a:ext>
            </a:extLst>
          </p:cNvPr>
          <p:cNvSpPr>
            <a:spLocks noGrp="1"/>
          </p:cNvSpPr>
          <p:nvPr>
            <p:ph type="sldNum" sz="quarter" idx="12"/>
          </p:nvPr>
        </p:nvSpPr>
        <p:spPr/>
        <p:txBody>
          <a:bodyPr/>
          <a:lstStyle/>
          <a:p>
            <a:fld id="{9D70A0F4-7937-44CC-B19D-22718CD68D58}" type="slidenum">
              <a:rPr lang="fr-FR" smtClean="0"/>
              <a:t>‹#›</a:t>
            </a:fld>
            <a:endParaRPr lang="fr-FR"/>
          </a:p>
        </p:txBody>
      </p:sp>
    </p:spTree>
    <p:extLst>
      <p:ext uri="{BB962C8B-B14F-4D97-AF65-F5344CB8AC3E}">
        <p14:creationId xmlns:p14="http://schemas.microsoft.com/office/powerpoint/2010/main" val="38361347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03D8911-F3F0-8459-BBEE-8768DDCD45ED}"/>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9E066B6A-0C02-B310-418D-04645704614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CF2B344C-613A-F78A-07A4-603E2CD80D3E}"/>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D228F9FF-F39C-8227-9E5B-22C93E8A6E6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9A49EC9B-F2D2-6684-FE24-B59832263DBE}"/>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FA2D7DC8-0EE0-32D8-ADF0-3A8E910AAA8D}"/>
              </a:ext>
            </a:extLst>
          </p:cNvPr>
          <p:cNvSpPr>
            <a:spLocks noGrp="1"/>
          </p:cNvSpPr>
          <p:nvPr>
            <p:ph type="dt" sz="half" idx="10"/>
          </p:nvPr>
        </p:nvSpPr>
        <p:spPr/>
        <p:txBody>
          <a:bodyPr/>
          <a:lstStyle/>
          <a:p>
            <a:fld id="{29F069D5-59E1-46B5-91E5-444DDCDAE189}" type="datetimeFigureOut">
              <a:rPr lang="fr-FR" smtClean="0"/>
              <a:t>28/08/2025</a:t>
            </a:fld>
            <a:endParaRPr lang="fr-FR"/>
          </a:p>
        </p:txBody>
      </p:sp>
      <p:sp>
        <p:nvSpPr>
          <p:cNvPr id="8" name="Espace réservé du pied de page 7">
            <a:extLst>
              <a:ext uri="{FF2B5EF4-FFF2-40B4-BE49-F238E27FC236}">
                <a16:creationId xmlns:a16="http://schemas.microsoft.com/office/drawing/2014/main" id="{CA1E7A13-1AD2-9EFB-9010-8D720B941ED7}"/>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A5685BD3-CE02-27FD-CFAE-D6D277B99419}"/>
              </a:ext>
            </a:extLst>
          </p:cNvPr>
          <p:cNvSpPr>
            <a:spLocks noGrp="1"/>
          </p:cNvSpPr>
          <p:nvPr>
            <p:ph type="sldNum" sz="quarter" idx="12"/>
          </p:nvPr>
        </p:nvSpPr>
        <p:spPr/>
        <p:txBody>
          <a:bodyPr/>
          <a:lstStyle/>
          <a:p>
            <a:fld id="{9D70A0F4-7937-44CC-B19D-22718CD68D58}" type="slidenum">
              <a:rPr lang="fr-FR" smtClean="0"/>
              <a:t>‹#›</a:t>
            </a:fld>
            <a:endParaRPr lang="fr-FR"/>
          </a:p>
        </p:txBody>
      </p:sp>
    </p:spTree>
    <p:extLst>
      <p:ext uri="{BB962C8B-B14F-4D97-AF65-F5344CB8AC3E}">
        <p14:creationId xmlns:p14="http://schemas.microsoft.com/office/powerpoint/2010/main" val="29663799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F04A7A8-7577-7DEF-2AE6-95D42BBCE659}"/>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70AAF730-9E27-875C-5EE8-3B7DF74DFC5C}"/>
              </a:ext>
            </a:extLst>
          </p:cNvPr>
          <p:cNvSpPr>
            <a:spLocks noGrp="1"/>
          </p:cNvSpPr>
          <p:nvPr>
            <p:ph type="dt" sz="half" idx="10"/>
          </p:nvPr>
        </p:nvSpPr>
        <p:spPr/>
        <p:txBody>
          <a:bodyPr/>
          <a:lstStyle/>
          <a:p>
            <a:fld id="{29F069D5-59E1-46B5-91E5-444DDCDAE189}" type="datetimeFigureOut">
              <a:rPr lang="fr-FR" smtClean="0"/>
              <a:t>28/08/2025</a:t>
            </a:fld>
            <a:endParaRPr lang="fr-FR"/>
          </a:p>
        </p:txBody>
      </p:sp>
      <p:sp>
        <p:nvSpPr>
          <p:cNvPr id="4" name="Espace réservé du pied de page 3">
            <a:extLst>
              <a:ext uri="{FF2B5EF4-FFF2-40B4-BE49-F238E27FC236}">
                <a16:creationId xmlns:a16="http://schemas.microsoft.com/office/drawing/2014/main" id="{666C7AC5-7EF9-5E50-6A1D-72458C32F367}"/>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13ACD63F-9CAD-A688-C754-03CD88476964}"/>
              </a:ext>
            </a:extLst>
          </p:cNvPr>
          <p:cNvSpPr>
            <a:spLocks noGrp="1"/>
          </p:cNvSpPr>
          <p:nvPr>
            <p:ph type="sldNum" sz="quarter" idx="12"/>
          </p:nvPr>
        </p:nvSpPr>
        <p:spPr/>
        <p:txBody>
          <a:bodyPr/>
          <a:lstStyle/>
          <a:p>
            <a:fld id="{9D70A0F4-7937-44CC-B19D-22718CD68D58}" type="slidenum">
              <a:rPr lang="fr-FR" smtClean="0"/>
              <a:t>‹#›</a:t>
            </a:fld>
            <a:endParaRPr lang="fr-FR"/>
          </a:p>
        </p:txBody>
      </p:sp>
    </p:spTree>
    <p:extLst>
      <p:ext uri="{BB962C8B-B14F-4D97-AF65-F5344CB8AC3E}">
        <p14:creationId xmlns:p14="http://schemas.microsoft.com/office/powerpoint/2010/main" val="39837683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231915D8-16E3-03D3-94EC-5DFBABB2F08F}"/>
              </a:ext>
            </a:extLst>
          </p:cNvPr>
          <p:cNvSpPr>
            <a:spLocks noGrp="1"/>
          </p:cNvSpPr>
          <p:nvPr>
            <p:ph type="dt" sz="half" idx="10"/>
          </p:nvPr>
        </p:nvSpPr>
        <p:spPr/>
        <p:txBody>
          <a:bodyPr/>
          <a:lstStyle/>
          <a:p>
            <a:fld id="{29F069D5-59E1-46B5-91E5-444DDCDAE189}" type="datetimeFigureOut">
              <a:rPr lang="fr-FR" smtClean="0"/>
              <a:t>28/08/2025</a:t>
            </a:fld>
            <a:endParaRPr lang="fr-FR"/>
          </a:p>
        </p:txBody>
      </p:sp>
      <p:sp>
        <p:nvSpPr>
          <p:cNvPr id="3" name="Espace réservé du pied de page 2">
            <a:extLst>
              <a:ext uri="{FF2B5EF4-FFF2-40B4-BE49-F238E27FC236}">
                <a16:creationId xmlns:a16="http://schemas.microsoft.com/office/drawing/2014/main" id="{303EEA67-B4B9-3026-8402-D1DE315F963F}"/>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736C5929-2CE4-7A76-2D15-DF3CC5FB742B}"/>
              </a:ext>
            </a:extLst>
          </p:cNvPr>
          <p:cNvSpPr>
            <a:spLocks noGrp="1"/>
          </p:cNvSpPr>
          <p:nvPr>
            <p:ph type="sldNum" sz="quarter" idx="12"/>
          </p:nvPr>
        </p:nvSpPr>
        <p:spPr/>
        <p:txBody>
          <a:bodyPr/>
          <a:lstStyle/>
          <a:p>
            <a:fld id="{9D70A0F4-7937-44CC-B19D-22718CD68D58}" type="slidenum">
              <a:rPr lang="fr-FR" smtClean="0"/>
              <a:t>‹#›</a:t>
            </a:fld>
            <a:endParaRPr lang="fr-FR"/>
          </a:p>
        </p:txBody>
      </p:sp>
    </p:spTree>
    <p:extLst>
      <p:ext uri="{BB962C8B-B14F-4D97-AF65-F5344CB8AC3E}">
        <p14:creationId xmlns:p14="http://schemas.microsoft.com/office/powerpoint/2010/main" val="32581274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261DC95-677B-16B0-9DAF-BED8E95E196D}"/>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8A8F9947-D830-96F4-4128-7B1C7486C28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480FB15B-A1F9-F3A1-0B8E-2E9941CCE26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74E32B10-662D-D01D-7FF5-3A3D42A9A3C0}"/>
              </a:ext>
            </a:extLst>
          </p:cNvPr>
          <p:cNvSpPr>
            <a:spLocks noGrp="1"/>
          </p:cNvSpPr>
          <p:nvPr>
            <p:ph type="dt" sz="half" idx="10"/>
          </p:nvPr>
        </p:nvSpPr>
        <p:spPr/>
        <p:txBody>
          <a:bodyPr/>
          <a:lstStyle/>
          <a:p>
            <a:fld id="{29F069D5-59E1-46B5-91E5-444DDCDAE189}" type="datetimeFigureOut">
              <a:rPr lang="fr-FR" smtClean="0"/>
              <a:t>28/08/2025</a:t>
            </a:fld>
            <a:endParaRPr lang="fr-FR"/>
          </a:p>
        </p:txBody>
      </p:sp>
      <p:sp>
        <p:nvSpPr>
          <p:cNvPr id="6" name="Espace réservé du pied de page 5">
            <a:extLst>
              <a:ext uri="{FF2B5EF4-FFF2-40B4-BE49-F238E27FC236}">
                <a16:creationId xmlns:a16="http://schemas.microsoft.com/office/drawing/2014/main" id="{BF795B57-70F1-5C4A-4889-11041DE1B9C3}"/>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AC5F0249-DD08-1260-2281-9A9B7BCD9B8B}"/>
              </a:ext>
            </a:extLst>
          </p:cNvPr>
          <p:cNvSpPr>
            <a:spLocks noGrp="1"/>
          </p:cNvSpPr>
          <p:nvPr>
            <p:ph type="sldNum" sz="quarter" idx="12"/>
          </p:nvPr>
        </p:nvSpPr>
        <p:spPr/>
        <p:txBody>
          <a:bodyPr/>
          <a:lstStyle/>
          <a:p>
            <a:fld id="{9D70A0F4-7937-44CC-B19D-22718CD68D58}" type="slidenum">
              <a:rPr lang="fr-FR" smtClean="0"/>
              <a:t>‹#›</a:t>
            </a:fld>
            <a:endParaRPr lang="fr-FR"/>
          </a:p>
        </p:txBody>
      </p:sp>
    </p:spTree>
    <p:extLst>
      <p:ext uri="{BB962C8B-B14F-4D97-AF65-F5344CB8AC3E}">
        <p14:creationId xmlns:p14="http://schemas.microsoft.com/office/powerpoint/2010/main" val="24547718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3377947-51A7-BBC8-378D-55C37C04BD3A}"/>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16FB0160-150E-0B79-BBC4-8C86AB46CDD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B4A83000-55E3-8402-D660-59073CFA03D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D643AF98-7BF3-864F-D39A-D66D9D411B7E}"/>
              </a:ext>
            </a:extLst>
          </p:cNvPr>
          <p:cNvSpPr>
            <a:spLocks noGrp="1"/>
          </p:cNvSpPr>
          <p:nvPr>
            <p:ph type="dt" sz="half" idx="10"/>
          </p:nvPr>
        </p:nvSpPr>
        <p:spPr/>
        <p:txBody>
          <a:bodyPr/>
          <a:lstStyle/>
          <a:p>
            <a:fld id="{29F069D5-59E1-46B5-91E5-444DDCDAE189}" type="datetimeFigureOut">
              <a:rPr lang="fr-FR" smtClean="0"/>
              <a:t>28/08/2025</a:t>
            </a:fld>
            <a:endParaRPr lang="fr-FR"/>
          </a:p>
        </p:txBody>
      </p:sp>
      <p:sp>
        <p:nvSpPr>
          <p:cNvPr id="6" name="Espace réservé du pied de page 5">
            <a:extLst>
              <a:ext uri="{FF2B5EF4-FFF2-40B4-BE49-F238E27FC236}">
                <a16:creationId xmlns:a16="http://schemas.microsoft.com/office/drawing/2014/main" id="{9C6070D1-402C-0F88-1E97-07E733DFDEEF}"/>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104CF52A-46AC-9020-6186-28BC5FDD8B6E}"/>
              </a:ext>
            </a:extLst>
          </p:cNvPr>
          <p:cNvSpPr>
            <a:spLocks noGrp="1"/>
          </p:cNvSpPr>
          <p:nvPr>
            <p:ph type="sldNum" sz="quarter" idx="12"/>
          </p:nvPr>
        </p:nvSpPr>
        <p:spPr/>
        <p:txBody>
          <a:bodyPr/>
          <a:lstStyle/>
          <a:p>
            <a:fld id="{9D70A0F4-7937-44CC-B19D-22718CD68D58}" type="slidenum">
              <a:rPr lang="fr-FR" smtClean="0"/>
              <a:t>‹#›</a:t>
            </a:fld>
            <a:endParaRPr lang="fr-FR"/>
          </a:p>
        </p:txBody>
      </p:sp>
    </p:spTree>
    <p:extLst>
      <p:ext uri="{BB962C8B-B14F-4D97-AF65-F5344CB8AC3E}">
        <p14:creationId xmlns:p14="http://schemas.microsoft.com/office/powerpoint/2010/main" val="42583455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AE3B0267-1801-0740-A569-E338C09FE16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5DA1224C-559F-9DBC-47E0-D97790C1792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B81F4967-0F3A-6CD0-418D-1CE3ECF8178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29F069D5-59E1-46B5-91E5-444DDCDAE189}" type="datetimeFigureOut">
              <a:rPr lang="fr-FR" smtClean="0"/>
              <a:t>28/08/2025</a:t>
            </a:fld>
            <a:endParaRPr lang="fr-FR"/>
          </a:p>
        </p:txBody>
      </p:sp>
      <p:sp>
        <p:nvSpPr>
          <p:cNvPr id="5" name="Espace réservé du pied de page 4">
            <a:extLst>
              <a:ext uri="{FF2B5EF4-FFF2-40B4-BE49-F238E27FC236}">
                <a16:creationId xmlns:a16="http://schemas.microsoft.com/office/drawing/2014/main" id="{BFCC180E-2A16-4033-38B9-F177FB267C6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CF2FA439-6DB6-57DF-9AC2-14B74CDF2EB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9D70A0F4-7937-44CC-B19D-22718CD68D58}" type="slidenum">
              <a:rPr lang="fr-FR" smtClean="0"/>
              <a:t>‹#›</a:t>
            </a:fld>
            <a:endParaRPr lang="fr-FR"/>
          </a:p>
        </p:txBody>
      </p:sp>
    </p:spTree>
    <p:extLst>
      <p:ext uri="{BB962C8B-B14F-4D97-AF65-F5344CB8AC3E}">
        <p14:creationId xmlns:p14="http://schemas.microsoft.com/office/powerpoint/2010/main" val="33235181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A96926C-0C8B-4D73-AC73-3E7379AA0471}"/>
              </a:ext>
            </a:extLst>
          </p:cNvPr>
          <p:cNvSpPr>
            <a:spLocks noGrp="1"/>
          </p:cNvSpPr>
          <p:nvPr>
            <p:ph type="title"/>
          </p:nvPr>
        </p:nvSpPr>
        <p:spPr/>
        <p:txBody>
          <a:bodyPr>
            <a:normAutofit/>
          </a:bodyPr>
          <a:lstStyle/>
          <a:p>
            <a:pPr algn="ctr"/>
            <a:r>
              <a:rPr lang="en-GB" sz="1800" b="1" dirty="0">
                <a:solidFill>
                  <a:srgbClr val="1F3864"/>
                </a:solidFill>
                <a:ea typeface="+mj-lt"/>
                <a:cs typeface="+mj-lt"/>
              </a:rPr>
              <a:t>ÉTUDE DE CAS N° 6 : </a:t>
            </a:r>
            <a:endParaRPr lang="fr-FR" b="1" dirty="0"/>
          </a:p>
          <a:p>
            <a:pPr algn="ctr">
              <a:lnSpc>
                <a:spcPct val="107000"/>
              </a:lnSpc>
              <a:spcAft>
                <a:spcPts val="800"/>
              </a:spcAft>
            </a:pPr>
            <a:r>
              <a:rPr lang="en-GB" sz="1800" b="1" dirty="0">
                <a:solidFill>
                  <a:srgbClr val="1F3864"/>
                </a:solidFill>
                <a:ea typeface="+mj-lt"/>
                <a:cs typeface="+mj-lt"/>
              </a:rPr>
              <a:t>CRÉER UN ENVIRONNEMENT DE TRAVAIL VALORISANT POUR L’ENSEMBLE DU </a:t>
            </a:r>
            <a:r>
              <a:rPr lang="en-GB" sz="1800" b="1" noProof="0" dirty="0">
                <a:solidFill>
                  <a:srgbClr val="1F3864"/>
                </a:solidFill>
                <a:effectLst/>
                <a:ea typeface="+mj-lt"/>
                <a:cs typeface="+mj-lt"/>
              </a:rPr>
              <a:t>PERSONNEL</a:t>
            </a:r>
            <a:r>
              <a:rPr lang="en-GB" sz="1800" b="1" dirty="0">
                <a:solidFill>
                  <a:srgbClr val="1F3864"/>
                </a:solidFill>
                <a:ea typeface="+mj-lt"/>
                <a:cs typeface="+mj-lt"/>
              </a:rPr>
              <a:t> MILITAIRE</a:t>
            </a:r>
            <a:endParaRPr lang="en-GB" sz="1800" b="1" dirty="0">
              <a:solidFill>
                <a:srgbClr val="1F3864"/>
              </a:solidFill>
            </a:endParaRPr>
          </a:p>
        </p:txBody>
      </p:sp>
      <p:pic>
        <p:nvPicPr>
          <p:cNvPr id="5" name="Image 4">
            <a:extLst>
              <a:ext uri="{FF2B5EF4-FFF2-40B4-BE49-F238E27FC236}">
                <a16:creationId xmlns:a16="http://schemas.microsoft.com/office/drawing/2014/main" id="{EF82104E-E1B9-4F7C-A6C8-CFB5AF6632AC}"/>
              </a:ext>
            </a:extLst>
          </p:cNvPr>
          <p:cNvPicPr>
            <a:picLocks noChangeAspect="1"/>
          </p:cNvPicPr>
          <p:nvPr/>
        </p:nvPicPr>
        <p:blipFill rotWithShape="1">
          <a:blip r:embed="rId3"/>
          <a:srcRect l="25741" t="27974" r="38653" b="3104"/>
          <a:stretch/>
        </p:blipFill>
        <p:spPr bwMode="auto">
          <a:xfrm>
            <a:off x="3668968" y="1794076"/>
            <a:ext cx="4505450" cy="4906027"/>
          </a:xfrm>
          <a:prstGeom prst="rect">
            <a:avLst/>
          </a:prstGeom>
          <a:ln>
            <a:noFill/>
          </a:ln>
          <a:extLst>
            <a:ext uri="{53640926-AAD7-44D8-BBD7-CCE9431645EC}">
              <a14:shadowObscured xmlns:a14="http://schemas.microsoft.com/office/drawing/2010/main"/>
            </a:ext>
          </a:extLst>
        </p:spPr>
      </p:pic>
      <p:pic>
        <p:nvPicPr>
          <p:cNvPr id="4" name="Picture 3">
            <a:extLst>
              <a:ext uri="{FF2B5EF4-FFF2-40B4-BE49-F238E27FC236}">
                <a16:creationId xmlns:a16="http://schemas.microsoft.com/office/drawing/2014/main" id="{39998E82-DD5D-4319-B0AC-9D358C967810}"/>
              </a:ext>
            </a:extLst>
          </p:cNvPr>
          <p:cNvPicPr>
            <a:picLocks noChangeAspect="1"/>
          </p:cNvPicPr>
          <p:nvPr/>
        </p:nvPicPr>
        <p:blipFill rotWithShape="1">
          <a:blip r:embed="rId4"/>
          <a:srcRect r="458"/>
          <a:stretch/>
        </p:blipFill>
        <p:spPr>
          <a:xfrm rot="5400000">
            <a:off x="8544589" y="3209585"/>
            <a:ext cx="6833279" cy="442692"/>
          </a:xfrm>
          <a:prstGeom prst="rect">
            <a:avLst/>
          </a:prstGeom>
        </p:spPr>
      </p:pic>
    </p:spTree>
    <p:extLst>
      <p:ext uri="{BB962C8B-B14F-4D97-AF65-F5344CB8AC3E}">
        <p14:creationId xmlns:p14="http://schemas.microsoft.com/office/powerpoint/2010/main" val="417647553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3FA7D70-A8F2-46C5-909F-E1894273A101}"/>
              </a:ext>
            </a:extLst>
          </p:cNvPr>
          <p:cNvSpPr>
            <a:spLocks noGrp="1"/>
          </p:cNvSpPr>
          <p:nvPr>
            <p:ph type="title"/>
          </p:nvPr>
        </p:nvSpPr>
        <p:spPr/>
        <p:txBody>
          <a:bodyPr/>
          <a:lstStyle/>
          <a:p>
            <a:endParaRPr lang="en-GB" noProof="0" dirty="0"/>
          </a:p>
        </p:txBody>
      </p:sp>
      <p:sp>
        <p:nvSpPr>
          <p:cNvPr id="3" name="Espace réservé du contenu 2">
            <a:extLst>
              <a:ext uri="{FF2B5EF4-FFF2-40B4-BE49-F238E27FC236}">
                <a16:creationId xmlns:a16="http://schemas.microsoft.com/office/drawing/2014/main" id="{837A3470-09F2-43BF-AA1F-E4750FF46AAE}"/>
              </a:ext>
            </a:extLst>
          </p:cNvPr>
          <p:cNvSpPr>
            <a:spLocks noGrp="1"/>
          </p:cNvSpPr>
          <p:nvPr>
            <p:ph idx="1"/>
          </p:nvPr>
        </p:nvSpPr>
        <p:spPr/>
        <p:txBody>
          <a:bodyPr vert="horz" lIns="91440" tIns="45720" rIns="91440" bIns="45720" rtlCol="0" anchor="t">
            <a:normAutofit/>
          </a:bodyPr>
          <a:lstStyle/>
          <a:p>
            <a:pPr marL="0" indent="0">
              <a:buNone/>
            </a:pPr>
            <a:endParaRPr lang="en-GB" noProof="0" dirty="0">
              <a:solidFill>
                <a:srgbClr val="FF7100"/>
              </a:solidFill>
            </a:endParaRPr>
          </a:p>
          <a:p>
            <a:pPr marL="0" indent="0">
              <a:buNone/>
            </a:pPr>
            <a:endParaRPr lang="en-GB" noProof="0" dirty="0">
              <a:solidFill>
                <a:srgbClr val="FF7100"/>
              </a:solidFill>
            </a:endParaRPr>
          </a:p>
          <a:p>
            <a:pPr algn="ctr">
              <a:buNone/>
            </a:pPr>
            <a:r>
              <a:rPr lang="en-GB" sz="6600" b="1" dirty="0">
                <a:solidFill>
                  <a:srgbClr val="FF7100"/>
                </a:solidFill>
                <a:latin typeface="Calibri"/>
                <a:ea typeface="Calibri"/>
                <a:cs typeface="Calibri"/>
              </a:rPr>
              <a:t>EXERCICE DE </a:t>
            </a:r>
            <a:r>
              <a:rPr lang="en-GB" sz="6600" b="1" noProof="0" dirty="0">
                <a:solidFill>
                  <a:srgbClr val="FF7100"/>
                </a:solidFill>
                <a:latin typeface="Calibri"/>
                <a:ea typeface="Calibri"/>
                <a:cs typeface="Calibri"/>
              </a:rPr>
              <a:t>SIMULATION</a:t>
            </a:r>
            <a:endParaRPr lang="en-GB" sz="6600" dirty="0">
              <a:solidFill>
                <a:srgbClr val="000000"/>
              </a:solidFill>
              <a:latin typeface="Calibri"/>
              <a:ea typeface="Calibri"/>
              <a:cs typeface="Calibri"/>
            </a:endParaRPr>
          </a:p>
        </p:txBody>
      </p:sp>
    </p:spTree>
    <p:extLst>
      <p:ext uri="{BB962C8B-B14F-4D97-AF65-F5344CB8AC3E}">
        <p14:creationId xmlns:p14="http://schemas.microsoft.com/office/powerpoint/2010/main" val="5706862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E86C179-5EAC-482C-BCB4-05924DDBC42F}"/>
              </a:ext>
            </a:extLst>
          </p:cNvPr>
          <p:cNvSpPr>
            <a:spLocks noGrp="1"/>
          </p:cNvSpPr>
          <p:nvPr>
            <p:ph type="title"/>
          </p:nvPr>
        </p:nvSpPr>
        <p:spPr/>
        <p:txBody>
          <a:bodyPr/>
          <a:lstStyle/>
          <a:p>
            <a:endParaRPr lang="en-GB" noProof="0" dirty="0"/>
          </a:p>
        </p:txBody>
      </p:sp>
      <p:sp>
        <p:nvSpPr>
          <p:cNvPr id="3" name="Espace réservé du contenu 2">
            <a:extLst>
              <a:ext uri="{FF2B5EF4-FFF2-40B4-BE49-F238E27FC236}">
                <a16:creationId xmlns:a16="http://schemas.microsoft.com/office/drawing/2014/main" id="{9CBED469-6A0B-4887-9611-9E2210EE956A}"/>
              </a:ext>
            </a:extLst>
          </p:cNvPr>
          <p:cNvSpPr>
            <a:spLocks noGrp="1"/>
          </p:cNvSpPr>
          <p:nvPr>
            <p:ph idx="1"/>
          </p:nvPr>
        </p:nvSpPr>
        <p:spPr/>
        <p:txBody>
          <a:bodyPr/>
          <a:lstStyle/>
          <a:p>
            <a:pPr marL="0" indent="0" algn="ctr">
              <a:buNone/>
            </a:pPr>
            <a:endParaRPr lang="en-GB" noProof="0" dirty="0"/>
          </a:p>
          <a:p>
            <a:pPr marL="0" indent="0" algn="ctr">
              <a:buNone/>
            </a:pPr>
            <a:endParaRPr lang="en-GB" noProof="0" dirty="0"/>
          </a:p>
          <a:p>
            <a:pPr marL="0" indent="0" algn="ctr">
              <a:buNone/>
            </a:pPr>
            <a:r>
              <a:rPr lang="en-GB" sz="4000" b="1" noProof="0" dirty="0">
                <a:solidFill>
                  <a:srgbClr val="0070C0"/>
                </a:solidFill>
              </a:rPr>
              <a:t>DEBRIEF</a:t>
            </a:r>
          </a:p>
        </p:txBody>
      </p:sp>
    </p:spTree>
    <p:extLst>
      <p:ext uri="{BB962C8B-B14F-4D97-AF65-F5344CB8AC3E}">
        <p14:creationId xmlns:p14="http://schemas.microsoft.com/office/powerpoint/2010/main" val="37466906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831211C-84CE-4CA5-B652-879CDA819502}"/>
              </a:ext>
            </a:extLst>
          </p:cNvPr>
          <p:cNvSpPr>
            <a:spLocks noGrp="1"/>
          </p:cNvSpPr>
          <p:nvPr>
            <p:ph type="title"/>
          </p:nvPr>
        </p:nvSpPr>
        <p:spPr/>
        <p:txBody>
          <a:bodyPr/>
          <a:lstStyle/>
          <a:p>
            <a:r>
              <a:rPr lang="en-GB" dirty="0" err="1"/>
              <a:t>Scénario</a:t>
            </a:r>
            <a:endParaRPr lang="en-GB" noProof="0" dirty="0" err="1"/>
          </a:p>
        </p:txBody>
      </p:sp>
      <p:pic>
        <p:nvPicPr>
          <p:cNvPr id="6" name="Image 5">
            <a:extLst>
              <a:ext uri="{FF2B5EF4-FFF2-40B4-BE49-F238E27FC236}">
                <a16:creationId xmlns:a16="http://schemas.microsoft.com/office/drawing/2014/main" id="{1F9148F3-FA37-4174-BE7A-E65A1A26D9B2}"/>
              </a:ext>
            </a:extLst>
          </p:cNvPr>
          <p:cNvPicPr>
            <a:picLocks noChangeAspect="1"/>
          </p:cNvPicPr>
          <p:nvPr/>
        </p:nvPicPr>
        <p:blipFill rotWithShape="1">
          <a:blip r:embed="rId3"/>
          <a:srcRect l="26234" t="29199" r="29894" b="30198"/>
          <a:stretch/>
        </p:blipFill>
        <p:spPr bwMode="auto">
          <a:xfrm>
            <a:off x="1701106" y="1390597"/>
            <a:ext cx="8322569" cy="4332870"/>
          </a:xfrm>
          <a:prstGeom prst="rect">
            <a:avLst/>
          </a:prstGeom>
          <a:ln>
            <a:noFill/>
          </a:ln>
          <a:extLst>
            <a:ext uri="{53640926-AAD7-44D8-BBD7-CCE9431645EC}">
              <a14:shadowObscured xmlns:a14="http://schemas.microsoft.com/office/drawing/2010/main"/>
            </a:ext>
          </a:extLst>
        </p:spPr>
      </p:pic>
      <p:sp>
        <p:nvSpPr>
          <p:cNvPr id="4" name="TextBox 3">
            <a:extLst>
              <a:ext uri="{FF2B5EF4-FFF2-40B4-BE49-F238E27FC236}">
                <a16:creationId xmlns:a16="http://schemas.microsoft.com/office/drawing/2014/main" id="{00949448-20B5-9A98-9D58-4F303283F360}"/>
              </a:ext>
            </a:extLst>
          </p:cNvPr>
          <p:cNvSpPr txBox="1"/>
          <p:nvPr/>
        </p:nvSpPr>
        <p:spPr>
          <a:xfrm>
            <a:off x="1837266" y="5832475"/>
            <a:ext cx="8517467" cy="646331"/>
          </a:xfrm>
          <a:prstGeom prst="rect">
            <a:avLst/>
          </a:prstGeom>
          <a:noFill/>
        </p:spPr>
        <p:txBody>
          <a:bodyPr wrap="square" lIns="91440" tIns="45720" rIns="91440" bIns="45720" anchor="t">
            <a:spAutoFit/>
          </a:bodyPr>
          <a:lstStyle/>
          <a:p>
            <a:r>
              <a:rPr lang="en-US" dirty="0">
                <a:solidFill>
                  <a:srgbClr val="004C99"/>
                </a:solidFill>
                <a:ea typeface="+mn-lt"/>
                <a:cs typeface="+mn-lt"/>
              </a:rPr>
              <a:t>Vous </a:t>
            </a:r>
            <a:r>
              <a:rPr lang="en-US" dirty="0" err="1">
                <a:solidFill>
                  <a:srgbClr val="004C99"/>
                </a:solidFill>
                <a:ea typeface="+mn-lt"/>
                <a:cs typeface="+mn-lt"/>
              </a:rPr>
              <a:t>apprenez</a:t>
            </a:r>
            <a:r>
              <a:rPr lang="en-US" dirty="0">
                <a:solidFill>
                  <a:srgbClr val="004C99"/>
                </a:solidFill>
                <a:ea typeface="+mn-lt"/>
                <a:cs typeface="+mn-lt"/>
              </a:rPr>
              <a:t> que </a:t>
            </a:r>
            <a:r>
              <a:rPr lang="en-US" dirty="0" err="1">
                <a:solidFill>
                  <a:srgbClr val="004C99"/>
                </a:solidFill>
                <a:ea typeface="+mn-lt"/>
                <a:cs typeface="+mn-lt"/>
              </a:rPr>
              <a:t>plusieurs</a:t>
            </a:r>
            <a:r>
              <a:rPr lang="en-US" dirty="0">
                <a:solidFill>
                  <a:srgbClr val="004C99"/>
                </a:solidFill>
                <a:ea typeface="+mn-lt"/>
                <a:cs typeface="+mn-lt"/>
              </a:rPr>
              <a:t> </a:t>
            </a:r>
            <a:r>
              <a:rPr lang="en-US" dirty="0" err="1">
                <a:solidFill>
                  <a:srgbClr val="004C99"/>
                </a:solidFill>
                <a:ea typeface="+mn-lt"/>
                <a:cs typeface="+mn-lt"/>
              </a:rPr>
              <a:t>autres</a:t>
            </a:r>
            <a:r>
              <a:rPr lang="en-US" dirty="0">
                <a:solidFill>
                  <a:srgbClr val="004C99"/>
                </a:solidFill>
                <a:ea typeface="+mn-lt"/>
                <a:cs typeface="+mn-lt"/>
              </a:rPr>
              <a:t> femmes </a:t>
            </a:r>
            <a:r>
              <a:rPr lang="en-US" dirty="0" err="1">
                <a:solidFill>
                  <a:srgbClr val="004C99"/>
                </a:solidFill>
                <a:ea typeface="+mn-lt"/>
                <a:cs typeface="+mn-lt"/>
              </a:rPr>
              <a:t>parmi</a:t>
            </a:r>
            <a:r>
              <a:rPr lang="en-US" dirty="0">
                <a:solidFill>
                  <a:srgbClr val="004C99"/>
                </a:solidFill>
                <a:ea typeface="+mn-lt"/>
                <a:cs typeface="+mn-lt"/>
              </a:rPr>
              <a:t> </a:t>
            </a:r>
            <a:r>
              <a:rPr lang="en-US" dirty="0" err="1">
                <a:solidFill>
                  <a:srgbClr val="004C99"/>
                </a:solidFill>
                <a:ea typeface="+mn-lt"/>
                <a:cs typeface="+mn-lt"/>
              </a:rPr>
              <a:t>vos</a:t>
            </a:r>
            <a:r>
              <a:rPr lang="en-US" dirty="0">
                <a:solidFill>
                  <a:srgbClr val="004C99"/>
                </a:solidFill>
                <a:ea typeface="+mn-lt"/>
                <a:cs typeface="+mn-lt"/>
              </a:rPr>
              <a:t> </a:t>
            </a:r>
            <a:r>
              <a:rPr lang="en-US" dirty="0" err="1">
                <a:solidFill>
                  <a:srgbClr val="004C99"/>
                </a:solidFill>
                <a:ea typeface="+mn-lt"/>
                <a:cs typeface="+mn-lt"/>
              </a:rPr>
              <a:t>collègues</a:t>
            </a:r>
            <a:r>
              <a:rPr lang="en-US" dirty="0">
                <a:solidFill>
                  <a:srgbClr val="004C99"/>
                </a:solidFill>
                <a:ea typeface="+mn-lt"/>
                <a:cs typeface="+mn-lt"/>
              </a:rPr>
              <a:t> </a:t>
            </a:r>
            <a:r>
              <a:rPr lang="en-US" dirty="0" err="1">
                <a:solidFill>
                  <a:srgbClr val="004C99"/>
                </a:solidFill>
                <a:ea typeface="+mn-lt"/>
                <a:cs typeface="+mn-lt"/>
              </a:rPr>
              <a:t>ont</a:t>
            </a:r>
            <a:r>
              <a:rPr lang="en-US" dirty="0">
                <a:solidFill>
                  <a:srgbClr val="004C99"/>
                </a:solidFill>
                <a:ea typeface="+mn-lt"/>
                <a:cs typeface="+mn-lt"/>
              </a:rPr>
              <a:t> </a:t>
            </a:r>
            <a:r>
              <a:rPr lang="en-US" dirty="0" err="1">
                <a:solidFill>
                  <a:srgbClr val="004C99"/>
                </a:solidFill>
                <a:ea typeface="+mn-lt"/>
                <a:cs typeface="+mn-lt"/>
              </a:rPr>
              <a:t>vécu</a:t>
            </a:r>
            <a:r>
              <a:rPr lang="en-US" dirty="0">
                <a:solidFill>
                  <a:srgbClr val="004C99"/>
                </a:solidFill>
                <a:ea typeface="+mn-lt"/>
                <a:cs typeface="+mn-lt"/>
              </a:rPr>
              <a:t> des </a:t>
            </a:r>
            <a:r>
              <a:rPr lang="en-US" sz="1800" i="0" u="none" strike="noStrike" baseline="0" dirty="0">
                <a:solidFill>
                  <a:srgbClr val="004C99"/>
                </a:solidFill>
                <a:ea typeface="+mn-lt"/>
                <a:cs typeface="+mn-lt"/>
              </a:rPr>
              <a:t>situations </a:t>
            </a:r>
            <a:r>
              <a:rPr lang="en-US" dirty="0" err="1">
                <a:solidFill>
                  <a:srgbClr val="004C99"/>
                </a:solidFill>
                <a:ea typeface="+mn-lt"/>
                <a:cs typeface="+mn-lt"/>
              </a:rPr>
              <a:t>similaires</a:t>
            </a:r>
            <a:r>
              <a:rPr lang="en-US" dirty="0">
                <a:solidFill>
                  <a:srgbClr val="004C99"/>
                </a:solidFill>
                <a:ea typeface="+mn-lt"/>
                <a:cs typeface="+mn-lt"/>
              </a:rPr>
              <a:t> avec le </a:t>
            </a:r>
            <a:r>
              <a:rPr lang="en-US" dirty="0" err="1">
                <a:solidFill>
                  <a:srgbClr val="004C99"/>
                </a:solidFill>
                <a:ea typeface="+mn-lt"/>
                <a:cs typeface="+mn-lt"/>
              </a:rPr>
              <a:t>sergent</a:t>
            </a:r>
            <a:r>
              <a:rPr lang="en-US" dirty="0">
                <a:solidFill>
                  <a:srgbClr val="004C99"/>
                </a:solidFill>
                <a:ea typeface="+mn-lt"/>
                <a:cs typeface="+mn-lt"/>
              </a:rPr>
              <a:t> </a:t>
            </a:r>
            <a:r>
              <a:rPr lang="en-US" dirty="0" err="1">
                <a:solidFill>
                  <a:srgbClr val="004C99"/>
                </a:solidFill>
                <a:ea typeface="+mn-lt"/>
                <a:cs typeface="+mn-lt"/>
              </a:rPr>
              <a:t>en</a:t>
            </a:r>
            <a:r>
              <a:rPr lang="en-US" sz="1800" i="0" u="none" strike="noStrike" baseline="0" dirty="0">
                <a:solidFill>
                  <a:srgbClr val="004C99"/>
                </a:solidFill>
                <a:ea typeface="+mn-lt"/>
                <a:cs typeface="+mn-lt"/>
              </a:rPr>
              <a:t> question.</a:t>
            </a:r>
            <a:endParaRPr lang="fr-FR" dirty="0">
              <a:ea typeface="+mn-lt"/>
              <a:cs typeface="+mn-lt"/>
            </a:endParaRPr>
          </a:p>
        </p:txBody>
      </p:sp>
    </p:spTree>
    <p:extLst>
      <p:ext uri="{BB962C8B-B14F-4D97-AF65-F5344CB8AC3E}">
        <p14:creationId xmlns:p14="http://schemas.microsoft.com/office/powerpoint/2010/main" val="17298515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7B3B0D-CDDE-4BDF-AAED-427D162D8AF7}"/>
              </a:ext>
            </a:extLst>
          </p:cNvPr>
          <p:cNvSpPr>
            <a:spLocks noGrp="1"/>
          </p:cNvSpPr>
          <p:nvPr>
            <p:ph type="title"/>
          </p:nvPr>
        </p:nvSpPr>
        <p:spPr/>
        <p:txBody>
          <a:bodyPr/>
          <a:lstStyle/>
          <a:p>
            <a:r>
              <a:rPr lang="en-GB" dirty="0" err="1"/>
              <a:t>Scénario</a:t>
            </a:r>
            <a:endParaRPr lang="en-GB" noProof="0" dirty="0" err="1"/>
          </a:p>
        </p:txBody>
      </p:sp>
      <p:pic>
        <p:nvPicPr>
          <p:cNvPr id="6" name="Image 5">
            <a:extLst>
              <a:ext uri="{FF2B5EF4-FFF2-40B4-BE49-F238E27FC236}">
                <a16:creationId xmlns:a16="http://schemas.microsoft.com/office/drawing/2014/main" id="{24533693-89DA-4741-83EB-6E0FDADCBFD6}"/>
              </a:ext>
            </a:extLst>
          </p:cNvPr>
          <p:cNvPicPr>
            <a:picLocks noChangeAspect="1"/>
          </p:cNvPicPr>
          <p:nvPr/>
        </p:nvPicPr>
        <p:blipFill rotWithShape="1">
          <a:blip r:embed="rId3"/>
          <a:srcRect l="26675" t="26455" r="29784" b="35437"/>
          <a:stretch/>
        </p:blipFill>
        <p:spPr bwMode="auto">
          <a:xfrm>
            <a:off x="1828800" y="1239317"/>
            <a:ext cx="7801337" cy="3840684"/>
          </a:xfrm>
          <a:prstGeom prst="rect">
            <a:avLst/>
          </a:prstGeom>
          <a:ln>
            <a:noFill/>
          </a:ln>
          <a:extLst>
            <a:ext uri="{53640926-AAD7-44D8-BBD7-CCE9431645EC}">
              <a14:shadowObscured xmlns:a14="http://schemas.microsoft.com/office/drawing/2010/main"/>
            </a:ext>
          </a:extLst>
        </p:spPr>
      </p:pic>
      <p:sp>
        <p:nvSpPr>
          <p:cNvPr id="4" name="TextBox 3">
            <a:extLst>
              <a:ext uri="{FF2B5EF4-FFF2-40B4-BE49-F238E27FC236}">
                <a16:creationId xmlns:a16="http://schemas.microsoft.com/office/drawing/2014/main" id="{1CB47171-449C-B078-E508-A54368C52523}"/>
              </a:ext>
            </a:extLst>
          </p:cNvPr>
          <p:cNvSpPr txBox="1"/>
          <p:nvPr/>
        </p:nvSpPr>
        <p:spPr>
          <a:xfrm>
            <a:off x="2201333" y="5080001"/>
            <a:ext cx="8161867" cy="646331"/>
          </a:xfrm>
          <a:prstGeom prst="rect">
            <a:avLst/>
          </a:prstGeom>
          <a:noFill/>
        </p:spPr>
        <p:txBody>
          <a:bodyPr wrap="square" lIns="91440" tIns="45720" rIns="91440" bIns="45720" anchor="t">
            <a:spAutoFit/>
          </a:bodyPr>
          <a:lstStyle/>
          <a:p>
            <a:r>
              <a:rPr lang="en-US" dirty="0">
                <a:solidFill>
                  <a:srgbClr val="004C99"/>
                </a:solidFill>
                <a:ea typeface="+mn-lt"/>
                <a:cs typeface="+mn-lt"/>
              </a:rPr>
              <a:t>Le </a:t>
            </a:r>
            <a:r>
              <a:rPr lang="en-US" dirty="0" err="1">
                <a:solidFill>
                  <a:srgbClr val="004C99"/>
                </a:solidFill>
                <a:ea typeface="+mn-lt"/>
                <a:cs typeface="+mn-lt"/>
              </a:rPr>
              <a:t>sergent</a:t>
            </a:r>
            <a:r>
              <a:rPr lang="en-US" dirty="0">
                <a:solidFill>
                  <a:srgbClr val="004C99"/>
                </a:solidFill>
                <a:ea typeface="+mn-lt"/>
                <a:cs typeface="+mn-lt"/>
              </a:rPr>
              <a:t> </a:t>
            </a:r>
            <a:r>
              <a:rPr lang="en-US" dirty="0" err="1">
                <a:solidFill>
                  <a:srgbClr val="004C99"/>
                </a:solidFill>
                <a:ea typeface="+mn-lt"/>
                <a:cs typeface="+mn-lt"/>
              </a:rPr>
              <a:t>en</a:t>
            </a:r>
            <a:r>
              <a:rPr lang="en-US" dirty="0">
                <a:solidFill>
                  <a:srgbClr val="004C99"/>
                </a:solidFill>
                <a:ea typeface="+mn-lt"/>
                <a:cs typeface="+mn-lt"/>
              </a:rPr>
              <a:t> </a:t>
            </a:r>
            <a:r>
              <a:rPr lang="en-US" sz="1800" i="0" u="none" strike="noStrike" baseline="0" dirty="0">
                <a:solidFill>
                  <a:srgbClr val="004C99"/>
                </a:solidFill>
                <a:ea typeface="+mn-lt"/>
                <a:cs typeface="+mn-lt"/>
              </a:rPr>
              <a:t>question </a:t>
            </a:r>
            <a:r>
              <a:rPr lang="en-US" dirty="0" err="1">
                <a:solidFill>
                  <a:srgbClr val="004C99"/>
                </a:solidFill>
                <a:ea typeface="+mn-lt"/>
                <a:cs typeface="+mn-lt"/>
              </a:rPr>
              <a:t>est</a:t>
            </a:r>
            <a:r>
              <a:rPr lang="en-US" dirty="0">
                <a:solidFill>
                  <a:srgbClr val="004C99"/>
                </a:solidFill>
                <a:ea typeface="+mn-lt"/>
                <a:cs typeface="+mn-lt"/>
              </a:rPr>
              <a:t> un </a:t>
            </a:r>
            <a:r>
              <a:rPr lang="en-US" dirty="0" err="1">
                <a:solidFill>
                  <a:srgbClr val="004C99"/>
                </a:solidFill>
                <a:ea typeface="+mn-lt"/>
                <a:cs typeface="+mn-lt"/>
              </a:rPr>
              <a:t>ami</a:t>
            </a:r>
            <a:r>
              <a:rPr lang="en-US" dirty="0">
                <a:solidFill>
                  <a:srgbClr val="004C99"/>
                </a:solidFill>
                <a:ea typeface="+mn-lt"/>
                <a:cs typeface="+mn-lt"/>
              </a:rPr>
              <a:t> </a:t>
            </a:r>
            <a:r>
              <a:rPr lang="en-US" dirty="0" err="1">
                <a:solidFill>
                  <a:srgbClr val="004C99"/>
                </a:solidFill>
                <a:ea typeface="+mn-lt"/>
                <a:cs typeface="+mn-lt"/>
              </a:rPr>
              <a:t>proche</a:t>
            </a:r>
            <a:r>
              <a:rPr lang="en-US" dirty="0">
                <a:solidFill>
                  <a:srgbClr val="004C99"/>
                </a:solidFill>
                <a:ea typeface="+mn-lt"/>
                <a:cs typeface="+mn-lt"/>
              </a:rPr>
              <a:t> du commandant </a:t>
            </a:r>
            <a:r>
              <a:rPr lang="en-US" dirty="0" err="1">
                <a:solidFill>
                  <a:srgbClr val="004C99"/>
                </a:solidFill>
                <a:ea typeface="+mn-lt"/>
                <a:cs typeface="+mn-lt"/>
              </a:rPr>
              <a:t>en</a:t>
            </a:r>
            <a:r>
              <a:rPr lang="en-US" dirty="0">
                <a:solidFill>
                  <a:srgbClr val="004C99"/>
                </a:solidFill>
                <a:ea typeface="+mn-lt"/>
                <a:cs typeface="+mn-lt"/>
              </a:rPr>
              <a:t> second du </a:t>
            </a:r>
            <a:r>
              <a:rPr lang="en-US" dirty="0" err="1">
                <a:solidFill>
                  <a:srgbClr val="004C99"/>
                </a:solidFill>
                <a:ea typeface="+mn-lt"/>
                <a:cs typeface="+mn-lt"/>
              </a:rPr>
              <a:t>bataillon</a:t>
            </a:r>
            <a:r>
              <a:rPr lang="en-US" dirty="0">
                <a:solidFill>
                  <a:srgbClr val="004C99"/>
                </a:solidFill>
                <a:ea typeface="+mn-lt"/>
                <a:cs typeface="+mn-lt"/>
              </a:rPr>
              <a:t> </a:t>
            </a:r>
            <a:r>
              <a:rPr lang="en-US" dirty="0" err="1">
                <a:solidFill>
                  <a:srgbClr val="004C99"/>
                </a:solidFill>
                <a:ea typeface="+mn-lt"/>
                <a:cs typeface="+mn-lt"/>
              </a:rPr>
              <a:t>d’infanterie</a:t>
            </a:r>
            <a:r>
              <a:rPr lang="en-US" dirty="0">
                <a:solidFill>
                  <a:srgbClr val="004C99"/>
                </a:solidFill>
                <a:ea typeface="+mn-lt"/>
                <a:cs typeface="+mn-lt"/>
              </a:rPr>
              <a:t>. </a:t>
            </a:r>
            <a:r>
              <a:rPr lang="en-US" dirty="0" err="1">
                <a:solidFill>
                  <a:srgbClr val="004C99"/>
                </a:solidFill>
                <a:ea typeface="+mn-lt"/>
                <a:cs typeface="+mn-lt"/>
              </a:rPr>
              <a:t>Ils</a:t>
            </a:r>
            <a:r>
              <a:rPr lang="en-US" dirty="0">
                <a:solidFill>
                  <a:srgbClr val="004C99"/>
                </a:solidFill>
                <a:ea typeface="+mn-lt"/>
                <a:cs typeface="+mn-lt"/>
              </a:rPr>
              <a:t> se </a:t>
            </a:r>
            <a:r>
              <a:rPr lang="en-US" dirty="0" err="1">
                <a:solidFill>
                  <a:srgbClr val="004C99"/>
                </a:solidFill>
                <a:ea typeface="+mn-lt"/>
                <a:cs typeface="+mn-lt"/>
              </a:rPr>
              <a:t>voient</a:t>
            </a:r>
            <a:r>
              <a:rPr lang="en-US" dirty="0">
                <a:solidFill>
                  <a:srgbClr val="004C99"/>
                </a:solidFill>
                <a:ea typeface="+mn-lt"/>
                <a:cs typeface="+mn-lt"/>
              </a:rPr>
              <a:t> </a:t>
            </a:r>
            <a:r>
              <a:rPr lang="en-US" dirty="0" err="1">
                <a:solidFill>
                  <a:srgbClr val="004C99"/>
                </a:solidFill>
                <a:ea typeface="+mn-lt"/>
                <a:cs typeface="+mn-lt"/>
              </a:rPr>
              <a:t>souvent</a:t>
            </a:r>
            <a:r>
              <a:rPr lang="en-US" dirty="0">
                <a:solidFill>
                  <a:srgbClr val="004C99"/>
                </a:solidFill>
                <a:ea typeface="+mn-lt"/>
                <a:cs typeface="+mn-lt"/>
              </a:rPr>
              <a:t> le </a:t>
            </a:r>
            <a:r>
              <a:rPr lang="en-US" dirty="0" err="1">
                <a:solidFill>
                  <a:srgbClr val="004C99"/>
                </a:solidFill>
                <a:ea typeface="+mn-lt"/>
                <a:cs typeface="+mn-lt"/>
              </a:rPr>
              <a:t>soir</a:t>
            </a:r>
            <a:r>
              <a:rPr lang="en-US" sz="1800" i="0" u="none" strike="noStrike" baseline="0" dirty="0">
                <a:solidFill>
                  <a:srgbClr val="004C99"/>
                </a:solidFill>
                <a:ea typeface="+mn-lt"/>
                <a:cs typeface="+mn-lt"/>
              </a:rPr>
              <a:t>.</a:t>
            </a:r>
            <a:endParaRPr lang="fr-FR" dirty="0">
              <a:ea typeface="+mn-lt"/>
              <a:cs typeface="+mn-lt"/>
            </a:endParaRPr>
          </a:p>
        </p:txBody>
      </p:sp>
    </p:spTree>
    <p:extLst>
      <p:ext uri="{BB962C8B-B14F-4D97-AF65-F5344CB8AC3E}">
        <p14:creationId xmlns:p14="http://schemas.microsoft.com/office/powerpoint/2010/main" val="17770392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BBD25B4-2F41-474B-8B9D-CE49981A020C}"/>
              </a:ext>
            </a:extLst>
          </p:cNvPr>
          <p:cNvSpPr>
            <a:spLocks noGrp="1"/>
          </p:cNvSpPr>
          <p:nvPr>
            <p:ph type="title"/>
          </p:nvPr>
        </p:nvSpPr>
        <p:spPr/>
        <p:txBody>
          <a:bodyPr/>
          <a:lstStyle/>
          <a:p>
            <a:r>
              <a:rPr lang="en-GB" dirty="0"/>
              <a:t>Rappel</a:t>
            </a:r>
            <a:r>
              <a:rPr lang="en-GB" noProof="0" dirty="0"/>
              <a:t>! </a:t>
            </a:r>
          </a:p>
        </p:txBody>
      </p:sp>
      <p:sp>
        <p:nvSpPr>
          <p:cNvPr id="8" name="Espace réservé du contenu 2">
            <a:extLst>
              <a:ext uri="{FF2B5EF4-FFF2-40B4-BE49-F238E27FC236}">
                <a16:creationId xmlns:a16="http://schemas.microsoft.com/office/drawing/2014/main" id="{47B204AA-D963-42DE-A2EB-71D3F091C5C8}"/>
              </a:ext>
            </a:extLst>
          </p:cNvPr>
          <p:cNvSpPr txBox="1">
            <a:spLocks/>
          </p:cNvSpPr>
          <p:nvPr/>
        </p:nvSpPr>
        <p:spPr>
          <a:xfrm>
            <a:off x="990600" y="1978025"/>
            <a:ext cx="10515600" cy="4351338"/>
          </a:xfrm>
          <a:prstGeom prst="rect">
            <a:avLst/>
          </a:prstGeom>
        </p:spPr>
        <p:txBody>
          <a:bodyPr vert="horz" lIns="91440" tIns="45720" rIns="91440" bIns="45720" rtlCol="0" anchor="t">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buFont typeface="Wingdings" panose="05000000000000000000" pitchFamily="2" charset="2"/>
              <a:buChar char="Ø"/>
            </a:pPr>
            <a:r>
              <a:rPr lang="en-US">
                <a:ea typeface="+mn-lt"/>
                <a:cs typeface="+mn-lt"/>
              </a:rPr>
              <a:t>Les </a:t>
            </a:r>
            <a:r>
              <a:rPr lang="en-US" err="1">
                <a:ea typeface="+mn-lt"/>
                <a:cs typeface="+mn-lt"/>
              </a:rPr>
              <a:t>témoins</a:t>
            </a:r>
            <a:r>
              <a:rPr lang="en-US">
                <a:ea typeface="+mn-lt"/>
                <a:cs typeface="+mn-lt"/>
              </a:rPr>
              <a:t> ne doivent jamais remettre en question l’expérience de la victime.</a:t>
            </a:r>
            <a:endParaRPr lang="fr-FR">
              <a:ea typeface="+mn-lt"/>
              <a:cs typeface="+mn-lt"/>
            </a:endParaRPr>
          </a:p>
          <a:p>
            <a:pPr algn="just">
              <a:buFont typeface="Wingdings" panose="05000000000000000000" pitchFamily="2" charset="2"/>
              <a:buChar char="Ø"/>
            </a:pPr>
            <a:endParaRPr lang="en-US"/>
          </a:p>
          <a:p>
            <a:pPr algn="just">
              <a:buFont typeface="Wingdings" panose="05000000000000000000" pitchFamily="2" charset="2"/>
              <a:buChar char="Ø"/>
            </a:pPr>
            <a:r>
              <a:rPr lang="en-US">
                <a:ea typeface="+mn-lt"/>
                <a:cs typeface="+mn-lt"/>
              </a:rPr>
              <a:t>Toujours consulter la </a:t>
            </a:r>
            <a:r>
              <a:rPr lang="en-US" err="1">
                <a:ea typeface="+mn-lt"/>
                <a:cs typeface="+mn-lt"/>
              </a:rPr>
              <a:t>victime</a:t>
            </a:r>
            <a:r>
              <a:rPr lang="en-US">
                <a:ea typeface="+mn-lt"/>
                <a:cs typeface="+mn-lt"/>
              </a:rPr>
              <a:t> </a:t>
            </a:r>
            <a:r>
              <a:rPr lang="en-US" err="1">
                <a:ea typeface="+mn-lt"/>
                <a:cs typeface="+mn-lt"/>
              </a:rPr>
              <a:t>avant</a:t>
            </a:r>
            <a:r>
              <a:rPr lang="en-US">
                <a:ea typeface="+mn-lt"/>
                <a:cs typeface="+mn-lt"/>
              </a:rPr>
              <a:t> </a:t>
            </a:r>
            <a:r>
              <a:rPr lang="en-US" err="1">
                <a:ea typeface="+mn-lt"/>
                <a:cs typeface="+mn-lt"/>
              </a:rPr>
              <a:t>d’entreprendre</a:t>
            </a:r>
            <a:r>
              <a:rPr lang="en-US">
                <a:ea typeface="+mn-lt"/>
                <a:cs typeface="+mn-lt"/>
              </a:rPr>
              <a:t> toute action.</a:t>
            </a:r>
          </a:p>
          <a:p>
            <a:pPr algn="just">
              <a:buFont typeface="Wingdings" panose="05000000000000000000" pitchFamily="2" charset="2"/>
              <a:buChar char="Ø"/>
            </a:pPr>
            <a:endParaRPr lang="en-US"/>
          </a:p>
          <a:p>
            <a:pPr algn="just">
              <a:buFont typeface="Wingdings" panose="05000000000000000000" pitchFamily="2" charset="2"/>
              <a:buChar char="Ø"/>
            </a:pPr>
            <a:r>
              <a:rPr lang="en-US">
                <a:ea typeface="+mn-lt"/>
                <a:cs typeface="+mn-lt"/>
              </a:rPr>
              <a:t>Si </a:t>
            </a:r>
            <a:r>
              <a:rPr lang="en-US" err="1">
                <a:ea typeface="+mn-lt"/>
                <a:cs typeface="+mn-lt"/>
              </a:rPr>
              <a:t>vous</a:t>
            </a:r>
            <a:r>
              <a:rPr lang="en-US">
                <a:ea typeface="+mn-lt"/>
                <a:cs typeface="+mn-lt"/>
              </a:rPr>
              <a:t> </a:t>
            </a:r>
            <a:r>
              <a:rPr lang="en-US" err="1">
                <a:ea typeface="+mn-lt"/>
                <a:cs typeface="+mn-lt"/>
              </a:rPr>
              <a:t>êtes</a:t>
            </a:r>
            <a:r>
              <a:rPr lang="en-US">
                <a:ea typeface="+mn-lt"/>
                <a:cs typeface="+mn-lt"/>
              </a:rPr>
              <a:t> </a:t>
            </a:r>
            <a:r>
              <a:rPr lang="en-US" err="1">
                <a:ea typeface="+mn-lt"/>
                <a:cs typeface="+mn-lt"/>
              </a:rPr>
              <a:t>victime</a:t>
            </a:r>
            <a:r>
              <a:rPr lang="en-US">
                <a:ea typeface="+mn-lt"/>
                <a:cs typeface="+mn-lt"/>
              </a:rPr>
              <a:t> de </a:t>
            </a:r>
            <a:r>
              <a:rPr lang="en-US" err="1">
                <a:ea typeface="+mn-lt"/>
                <a:cs typeface="+mn-lt"/>
              </a:rPr>
              <a:t>harcèlement</a:t>
            </a:r>
            <a:r>
              <a:rPr lang="en-US">
                <a:ea typeface="+mn-lt"/>
                <a:cs typeface="+mn-lt"/>
              </a:rPr>
              <a:t>, </a:t>
            </a:r>
            <a:r>
              <a:rPr lang="en-US" err="1">
                <a:ea typeface="+mn-lt"/>
                <a:cs typeface="+mn-lt"/>
              </a:rPr>
              <a:t>souvenez-vous</a:t>
            </a:r>
            <a:r>
              <a:rPr lang="en-US">
                <a:ea typeface="+mn-lt"/>
                <a:cs typeface="+mn-lt"/>
              </a:rPr>
              <a:t> que </a:t>
            </a:r>
            <a:r>
              <a:rPr lang="en-US" err="1">
                <a:ea typeface="+mn-lt"/>
                <a:cs typeface="+mn-lt"/>
              </a:rPr>
              <a:t>vous</a:t>
            </a:r>
            <a:r>
              <a:rPr lang="en-US">
                <a:ea typeface="+mn-lt"/>
                <a:cs typeface="+mn-lt"/>
              </a:rPr>
              <a:t> </a:t>
            </a:r>
            <a:r>
              <a:rPr lang="en-US" err="1">
                <a:ea typeface="+mn-lt"/>
                <a:cs typeface="+mn-lt"/>
              </a:rPr>
              <a:t>n’êtes</a:t>
            </a:r>
            <a:r>
              <a:rPr lang="en-US">
                <a:ea typeface="+mn-lt"/>
                <a:cs typeface="+mn-lt"/>
              </a:rPr>
              <a:t> pas </a:t>
            </a:r>
            <a:r>
              <a:rPr lang="en-US" err="1">
                <a:ea typeface="+mn-lt"/>
                <a:cs typeface="+mn-lt"/>
              </a:rPr>
              <a:t>seul·e</a:t>
            </a:r>
            <a:r>
              <a:rPr lang="en-US">
                <a:ea typeface="+mn-lt"/>
                <a:cs typeface="+mn-lt"/>
              </a:rPr>
              <a:t>. </a:t>
            </a:r>
            <a:r>
              <a:rPr lang="en-US" err="1">
                <a:ea typeface="+mn-lt"/>
                <a:cs typeface="+mn-lt"/>
              </a:rPr>
              <a:t>Parlez-en</a:t>
            </a:r>
            <a:r>
              <a:rPr lang="en-US">
                <a:ea typeface="+mn-lt"/>
                <a:cs typeface="+mn-lt"/>
              </a:rPr>
              <a:t> à </a:t>
            </a:r>
            <a:r>
              <a:rPr lang="en-US" err="1">
                <a:ea typeface="+mn-lt"/>
                <a:cs typeface="+mn-lt"/>
              </a:rPr>
              <a:t>vos</a:t>
            </a:r>
            <a:r>
              <a:rPr lang="en-US">
                <a:ea typeface="+mn-lt"/>
                <a:cs typeface="+mn-lt"/>
              </a:rPr>
              <a:t> </a:t>
            </a:r>
            <a:r>
              <a:rPr lang="en-US" err="1">
                <a:ea typeface="+mn-lt"/>
                <a:cs typeface="+mn-lt"/>
              </a:rPr>
              <a:t>collègues</a:t>
            </a:r>
            <a:r>
              <a:rPr lang="en-US">
                <a:ea typeface="+mn-lt"/>
                <a:cs typeface="+mn-lt"/>
              </a:rPr>
              <a:t> et/</a:t>
            </a:r>
            <a:r>
              <a:rPr lang="en-US" err="1">
                <a:ea typeface="+mn-lt"/>
                <a:cs typeface="+mn-lt"/>
              </a:rPr>
              <a:t>ou</a:t>
            </a:r>
            <a:r>
              <a:rPr lang="en-US">
                <a:ea typeface="+mn-lt"/>
                <a:cs typeface="+mn-lt"/>
              </a:rPr>
              <a:t> </a:t>
            </a:r>
            <a:r>
              <a:rPr lang="en-US" err="1">
                <a:ea typeface="+mn-lt"/>
                <a:cs typeface="+mn-lt"/>
              </a:rPr>
              <a:t>demandez</a:t>
            </a:r>
            <a:r>
              <a:rPr lang="en-US">
                <a:ea typeface="+mn-lt"/>
                <a:cs typeface="+mn-lt"/>
              </a:rPr>
              <a:t> conseil, par </a:t>
            </a:r>
            <a:r>
              <a:rPr lang="en-US" err="1">
                <a:ea typeface="+mn-lt"/>
                <a:cs typeface="+mn-lt"/>
              </a:rPr>
              <a:t>exemple</a:t>
            </a:r>
            <a:r>
              <a:rPr lang="en-US">
                <a:ea typeface="+mn-lt"/>
                <a:cs typeface="+mn-lt"/>
              </a:rPr>
              <a:t> au Point focal genre de </a:t>
            </a:r>
            <a:r>
              <a:rPr lang="en-US" err="1">
                <a:ea typeface="+mn-lt"/>
                <a:cs typeface="+mn-lt"/>
              </a:rPr>
              <a:t>votre</a:t>
            </a:r>
            <a:r>
              <a:rPr lang="en-US">
                <a:ea typeface="+mn-lt"/>
                <a:cs typeface="+mn-lt"/>
              </a:rPr>
              <a:t> </a:t>
            </a:r>
            <a:r>
              <a:rPr lang="en-US" err="1">
                <a:ea typeface="+mn-lt"/>
                <a:cs typeface="+mn-lt"/>
              </a:rPr>
              <a:t>bataillon</a:t>
            </a:r>
            <a:r>
              <a:rPr lang="en-US">
                <a:ea typeface="+mn-lt"/>
                <a:cs typeface="+mn-lt"/>
              </a:rPr>
              <a:t> </a:t>
            </a:r>
            <a:r>
              <a:rPr lang="en-US" err="1">
                <a:ea typeface="+mn-lt"/>
                <a:cs typeface="+mn-lt"/>
              </a:rPr>
              <a:t>d’infanterie</a:t>
            </a:r>
            <a:r>
              <a:rPr lang="en-US">
                <a:ea typeface="+mn-lt"/>
                <a:cs typeface="+mn-lt"/>
              </a:rPr>
              <a:t>, </a:t>
            </a:r>
            <a:r>
              <a:rPr lang="en-US" err="1">
                <a:ea typeface="+mn-lt"/>
                <a:cs typeface="+mn-lt"/>
              </a:rPr>
              <a:t>au·à</a:t>
            </a:r>
            <a:r>
              <a:rPr lang="en-US">
                <a:ea typeface="+mn-lt"/>
                <a:cs typeface="+mn-lt"/>
              </a:rPr>
              <a:t> la </a:t>
            </a:r>
            <a:r>
              <a:rPr lang="en-US" err="1">
                <a:ea typeface="+mn-lt"/>
                <a:cs typeface="+mn-lt"/>
              </a:rPr>
              <a:t>conseiller·ère</a:t>
            </a:r>
            <a:r>
              <a:rPr lang="en-US">
                <a:ea typeface="+mn-lt"/>
                <a:cs typeface="+mn-lt"/>
              </a:rPr>
              <a:t> </a:t>
            </a:r>
            <a:r>
              <a:rPr lang="en-US" err="1">
                <a:ea typeface="+mn-lt"/>
                <a:cs typeface="+mn-lt"/>
              </a:rPr>
              <a:t>militaire</a:t>
            </a:r>
            <a:r>
              <a:rPr lang="en-US">
                <a:ea typeface="+mn-lt"/>
                <a:cs typeface="+mn-lt"/>
              </a:rPr>
              <a:t> genre de la mission </a:t>
            </a:r>
            <a:r>
              <a:rPr lang="en-US" err="1">
                <a:ea typeface="+mn-lt"/>
                <a:cs typeface="+mn-lt"/>
              </a:rPr>
              <a:t>ou</a:t>
            </a:r>
            <a:r>
              <a:rPr lang="en-US">
                <a:ea typeface="+mn-lt"/>
                <a:cs typeface="+mn-lt"/>
              </a:rPr>
              <a:t> à </a:t>
            </a:r>
            <a:r>
              <a:rPr lang="en-US" err="1">
                <a:ea typeface="+mn-lt"/>
                <a:cs typeface="+mn-lt"/>
              </a:rPr>
              <a:t>l’Équipe</a:t>
            </a:r>
            <a:r>
              <a:rPr lang="en-US">
                <a:ea typeface="+mn-lt"/>
                <a:cs typeface="+mn-lt"/>
              </a:rPr>
              <a:t> de </a:t>
            </a:r>
            <a:r>
              <a:rPr lang="en-US" err="1">
                <a:ea typeface="+mn-lt"/>
                <a:cs typeface="+mn-lt"/>
              </a:rPr>
              <a:t>conduite</a:t>
            </a:r>
            <a:r>
              <a:rPr lang="en-US">
                <a:ea typeface="+mn-lt"/>
                <a:cs typeface="+mn-lt"/>
              </a:rPr>
              <a:t> et discipline de la mission.</a:t>
            </a:r>
          </a:p>
          <a:p>
            <a:pPr algn="just">
              <a:buFont typeface="Wingdings" panose="05000000000000000000" pitchFamily="2" charset="2"/>
              <a:buChar char="Ø"/>
            </a:pPr>
            <a:endParaRPr lang="en-US"/>
          </a:p>
          <a:p>
            <a:pPr algn="just">
              <a:buFont typeface="Wingdings" panose="05000000000000000000" pitchFamily="2" charset="2"/>
              <a:buChar char="Ø"/>
            </a:pPr>
            <a:r>
              <a:rPr lang="en-US">
                <a:ea typeface="+mn-lt"/>
                <a:cs typeface="+mn-lt"/>
              </a:rPr>
              <a:t>Les </a:t>
            </a:r>
            <a:r>
              <a:rPr lang="en-US" err="1">
                <a:ea typeface="+mn-lt"/>
                <a:cs typeface="+mn-lt"/>
              </a:rPr>
              <a:t>témoins</a:t>
            </a:r>
            <a:r>
              <a:rPr lang="en-US">
                <a:ea typeface="+mn-lt"/>
                <a:cs typeface="+mn-lt"/>
              </a:rPr>
              <a:t> </a:t>
            </a:r>
            <a:r>
              <a:rPr lang="en-US" err="1">
                <a:ea typeface="+mn-lt"/>
                <a:cs typeface="+mn-lt"/>
              </a:rPr>
              <a:t>doivent</a:t>
            </a:r>
            <a:r>
              <a:rPr lang="en-US">
                <a:ea typeface="+mn-lt"/>
                <a:cs typeface="+mn-lt"/>
              </a:rPr>
              <a:t> </a:t>
            </a:r>
            <a:r>
              <a:rPr lang="en-US" err="1">
                <a:ea typeface="+mn-lt"/>
                <a:cs typeface="+mn-lt"/>
              </a:rPr>
              <a:t>s’efforcer</a:t>
            </a:r>
            <a:r>
              <a:rPr lang="en-US">
                <a:ea typeface="+mn-lt"/>
                <a:cs typeface="+mn-lt"/>
              </a:rPr>
              <a:t> de </a:t>
            </a:r>
            <a:r>
              <a:rPr lang="en-US" err="1">
                <a:ea typeface="+mn-lt"/>
                <a:cs typeface="+mn-lt"/>
              </a:rPr>
              <a:t>rester</a:t>
            </a:r>
            <a:r>
              <a:rPr lang="en-US">
                <a:ea typeface="+mn-lt"/>
                <a:cs typeface="+mn-lt"/>
              </a:rPr>
              <a:t> </a:t>
            </a:r>
            <a:r>
              <a:rPr lang="en-US" err="1">
                <a:ea typeface="+mn-lt"/>
                <a:cs typeface="+mn-lt"/>
              </a:rPr>
              <a:t>neutres</a:t>
            </a:r>
            <a:r>
              <a:rPr lang="en-US">
                <a:ea typeface="+mn-lt"/>
                <a:cs typeface="+mn-lt"/>
              </a:rPr>
              <a:t>. Il </a:t>
            </a:r>
            <a:r>
              <a:rPr lang="en-US" err="1">
                <a:ea typeface="+mn-lt"/>
                <a:cs typeface="+mn-lt"/>
              </a:rPr>
              <a:t>est</a:t>
            </a:r>
            <a:r>
              <a:rPr lang="en-US">
                <a:ea typeface="+mn-lt"/>
                <a:cs typeface="+mn-lt"/>
              </a:rPr>
              <a:t> important de </a:t>
            </a:r>
            <a:r>
              <a:rPr lang="en-US" err="1">
                <a:ea typeface="+mn-lt"/>
                <a:cs typeface="+mn-lt"/>
              </a:rPr>
              <a:t>demeurer</a:t>
            </a:r>
            <a:r>
              <a:rPr lang="en-US">
                <a:ea typeface="+mn-lt"/>
                <a:cs typeface="+mn-lt"/>
              </a:rPr>
              <a:t> </a:t>
            </a:r>
            <a:r>
              <a:rPr lang="en-US" err="1">
                <a:ea typeface="+mn-lt"/>
                <a:cs typeface="+mn-lt"/>
              </a:rPr>
              <a:t>professionnel·le</a:t>
            </a:r>
            <a:r>
              <a:rPr lang="en-US">
                <a:ea typeface="+mn-lt"/>
                <a:cs typeface="+mn-lt"/>
              </a:rPr>
              <a:t> </a:t>
            </a:r>
            <a:r>
              <a:rPr lang="en-US" err="1">
                <a:ea typeface="+mn-lt"/>
                <a:cs typeface="+mn-lt"/>
              </a:rPr>
              <a:t>en</a:t>
            </a:r>
            <a:r>
              <a:rPr lang="en-US">
                <a:ea typeface="+mn-lt"/>
                <a:cs typeface="+mn-lt"/>
              </a:rPr>
              <a:t> tout temps.</a:t>
            </a:r>
            <a:endParaRPr lang="en-US"/>
          </a:p>
          <a:p>
            <a:pPr algn="just">
              <a:buFont typeface="Wingdings" panose="05000000000000000000" pitchFamily="2" charset="2"/>
              <a:buChar char="Ø"/>
            </a:pPr>
            <a:endParaRPr lang="en-US"/>
          </a:p>
          <a:p>
            <a:pPr algn="just">
              <a:lnSpc>
                <a:spcPct val="107000"/>
              </a:lnSpc>
              <a:buFont typeface="Wingdings" panose="05000000000000000000" pitchFamily="2" charset="2"/>
              <a:buChar char="Ø"/>
            </a:pPr>
            <a:r>
              <a:rPr lang="en-US" dirty="0">
                <a:ea typeface="+mn-lt"/>
                <a:cs typeface="+mn-lt"/>
              </a:rPr>
              <a:t>Si </a:t>
            </a:r>
            <a:r>
              <a:rPr lang="en-US" err="1">
                <a:ea typeface="+mn-lt"/>
                <a:cs typeface="+mn-lt"/>
              </a:rPr>
              <a:t>vous</a:t>
            </a:r>
            <a:r>
              <a:rPr lang="en-US" dirty="0">
                <a:ea typeface="+mn-lt"/>
                <a:cs typeface="+mn-lt"/>
              </a:rPr>
              <a:t> </a:t>
            </a:r>
            <a:r>
              <a:rPr lang="en-US" err="1">
                <a:ea typeface="+mn-lt"/>
                <a:cs typeface="+mn-lt"/>
              </a:rPr>
              <a:t>êtes</a:t>
            </a:r>
            <a:r>
              <a:rPr lang="en-US" dirty="0">
                <a:ea typeface="+mn-lt"/>
                <a:cs typeface="+mn-lt"/>
              </a:rPr>
              <a:t> </a:t>
            </a:r>
            <a:r>
              <a:rPr lang="en-US" err="1">
                <a:ea typeface="+mn-lt"/>
                <a:cs typeface="+mn-lt"/>
              </a:rPr>
              <a:t>témoin</a:t>
            </a:r>
            <a:r>
              <a:rPr lang="en-US" dirty="0">
                <a:ea typeface="+mn-lt"/>
                <a:cs typeface="+mn-lt"/>
              </a:rPr>
              <a:t> </a:t>
            </a:r>
            <a:r>
              <a:rPr lang="en-US" err="1">
                <a:ea typeface="+mn-lt"/>
                <a:cs typeface="+mn-lt"/>
              </a:rPr>
              <a:t>ou</a:t>
            </a:r>
            <a:r>
              <a:rPr lang="en-US" dirty="0">
                <a:ea typeface="+mn-lt"/>
                <a:cs typeface="+mn-lt"/>
              </a:rPr>
              <a:t> </a:t>
            </a:r>
            <a:r>
              <a:rPr lang="en-US" err="1">
                <a:ea typeface="+mn-lt"/>
                <a:cs typeface="+mn-lt"/>
              </a:rPr>
              <a:t>spectateur·trice</a:t>
            </a:r>
            <a:r>
              <a:rPr lang="en-US" dirty="0">
                <a:ea typeface="+mn-lt"/>
                <a:cs typeface="+mn-lt"/>
              </a:rPr>
              <a:t> d’un incident de </a:t>
            </a:r>
            <a:r>
              <a:rPr lang="en-US" err="1">
                <a:ea typeface="+mn-lt"/>
                <a:cs typeface="+mn-lt"/>
              </a:rPr>
              <a:t>harcèlement</a:t>
            </a:r>
            <a:r>
              <a:rPr lang="en-US" dirty="0">
                <a:ea typeface="+mn-lt"/>
                <a:cs typeface="+mn-lt"/>
              </a:rPr>
              <a:t>, ne </a:t>
            </a:r>
            <a:r>
              <a:rPr lang="en-US" err="1">
                <a:ea typeface="+mn-lt"/>
                <a:cs typeface="+mn-lt"/>
              </a:rPr>
              <a:t>l’ignorez</a:t>
            </a:r>
            <a:r>
              <a:rPr lang="en-US" dirty="0">
                <a:ea typeface="+mn-lt"/>
                <a:cs typeface="+mn-lt"/>
              </a:rPr>
              <a:t> pas. </a:t>
            </a:r>
            <a:r>
              <a:rPr lang="en-US" err="1">
                <a:ea typeface="+mn-lt"/>
                <a:cs typeface="+mn-lt"/>
              </a:rPr>
              <a:t>Agissez</a:t>
            </a:r>
            <a:r>
              <a:rPr lang="en-US">
                <a:ea typeface="+mn-lt"/>
                <a:cs typeface="+mn-lt"/>
              </a:rPr>
              <a:t> !</a:t>
            </a:r>
            <a:endParaRPr lang="en-US"/>
          </a:p>
          <a:p>
            <a:pPr marL="342900" indent="-342900" algn="just">
              <a:lnSpc>
                <a:spcPct val="107000"/>
              </a:lnSpc>
              <a:buFont typeface="Wingdings" panose="05000000000000000000" pitchFamily="2" charset="2"/>
              <a:buChar char="Ø"/>
            </a:pPr>
            <a:endParaRPr lang="fr-FR" dirty="0"/>
          </a:p>
        </p:txBody>
      </p:sp>
      <p:pic>
        <p:nvPicPr>
          <p:cNvPr id="5" name="Picture 4" descr="A blue tag with black text&#10;&#10;AI-generated content may be incorrect.">
            <a:extLst>
              <a:ext uri="{FF2B5EF4-FFF2-40B4-BE49-F238E27FC236}">
                <a16:creationId xmlns:a16="http://schemas.microsoft.com/office/drawing/2014/main" id="{FD0BA479-2FBD-A7A4-08FE-CDE384726B67}"/>
              </a:ext>
            </a:extLst>
          </p:cNvPr>
          <p:cNvPicPr>
            <a:picLocks noChangeAspect="1"/>
          </p:cNvPicPr>
          <p:nvPr/>
        </p:nvPicPr>
        <p:blipFill>
          <a:blip r:embed="rId3"/>
          <a:stretch>
            <a:fillRect/>
          </a:stretch>
        </p:blipFill>
        <p:spPr>
          <a:xfrm>
            <a:off x="10061121" y="309562"/>
            <a:ext cx="2184399" cy="1948089"/>
          </a:xfrm>
          <a:prstGeom prst="rect">
            <a:avLst/>
          </a:prstGeom>
          <a:ln>
            <a:noFill/>
          </a:ln>
        </p:spPr>
      </p:pic>
    </p:spTree>
    <p:extLst>
      <p:ext uri="{BB962C8B-B14F-4D97-AF65-F5344CB8AC3E}">
        <p14:creationId xmlns:p14="http://schemas.microsoft.com/office/powerpoint/2010/main" val="40612511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98C7EC"/>
        </a:solidFill>
        <a:effectLst/>
      </p:bgPr>
    </p:bg>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402BD21F-0636-BE9A-4FB5-5E48731E95FE}"/>
              </a:ext>
            </a:extLst>
          </p:cNvPr>
          <p:cNvSpPr/>
          <p:nvPr/>
        </p:nvSpPr>
        <p:spPr>
          <a:xfrm>
            <a:off x="1260022" y="1236765"/>
            <a:ext cx="10497731" cy="4384470"/>
          </a:xfrm>
          <a:prstGeom prst="roundRect">
            <a:avLst/>
          </a:prstGeom>
          <a:noFill/>
          <a:ln w="28575">
            <a:solidFill>
              <a:schemeClr val="accent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CB790908-952B-E4C6-CF0C-47AB74AB1768}"/>
              </a:ext>
            </a:extLst>
          </p:cNvPr>
          <p:cNvSpPr txBox="1"/>
          <p:nvPr/>
        </p:nvSpPr>
        <p:spPr>
          <a:xfrm>
            <a:off x="1633624" y="1708080"/>
            <a:ext cx="9487312" cy="3431260"/>
          </a:xfrm>
          <a:prstGeom prst="rect">
            <a:avLst/>
          </a:prstGeom>
          <a:noFill/>
        </p:spPr>
        <p:txBody>
          <a:bodyPr wrap="square" lIns="91440" tIns="45720" rIns="91440" bIns="45720" anchor="t">
            <a:spAutoFit/>
          </a:bodyPr>
          <a:lstStyle/>
          <a:p>
            <a:pPr marL="73533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a:ln>
                  <a:noFill/>
                </a:ln>
                <a:solidFill>
                  <a:srgbClr val="4472C4"/>
                </a:solidFill>
                <a:effectLst/>
                <a:uLnTx/>
                <a:uFillTx/>
                <a:latin typeface="Arial" panose="020B0604020202020204" pitchFamily="34" charset="0"/>
                <a:ea typeface="DengXian Light" panose="02010600030101010101" pitchFamily="2" charset="-122"/>
                <a:cs typeface="Times New Roman" panose="02020603050405020304" pitchFamily="18" charset="0"/>
              </a:rPr>
              <a:t>OBJECTIFS D’APPRENTISSAGE</a:t>
            </a:r>
            <a:endParaRPr kumimoji="0" lang="en-US" sz="1800" b="1" i="0" u="none" strike="noStrike" kern="1200" cap="none" spc="0" normalizeH="0" baseline="0" noProof="0" dirty="0">
              <a:ln>
                <a:noFill/>
              </a:ln>
              <a:solidFill>
                <a:srgbClr val="4472C4"/>
              </a:solidFill>
              <a:effectLst/>
              <a:uLnTx/>
              <a:uFillTx/>
              <a:latin typeface="Trebuchet MS" panose="020B0603020202020204" pitchFamily="34" charset="0"/>
              <a:ea typeface="DengXian Light" panose="02010600030101010101" pitchFamily="2" charset="-122"/>
              <a:cs typeface="Times New Roman" panose="02020603050405020304" pitchFamily="18" charset="0"/>
            </a:endParaRPr>
          </a:p>
          <a:p>
            <a:pPr marL="735330">
              <a:tabLst>
                <a:tab pos="963930" algn="l"/>
              </a:tabLst>
              <a:defRPr/>
            </a:pPr>
            <a:endParaRPr lang="fr-FR" b="1" dirty="0">
              <a:solidFill>
                <a:srgbClr val="4472C4"/>
              </a:solidFill>
              <a:latin typeface="Arial"/>
              <a:ea typeface="DengXian Light"/>
              <a:cs typeface="Times New Roman"/>
            </a:endParaRPr>
          </a:p>
          <a:p>
            <a:pPr marL="285750" indent="-285750" algn="just">
              <a:buFont typeface="Wingdings"/>
              <a:buChar char="Ø"/>
              <a:tabLst>
                <a:tab pos="963930" algn="l"/>
              </a:tabLst>
              <a:defRPr/>
            </a:pPr>
            <a:r>
              <a:rPr lang="fr-FR" dirty="0">
                <a:solidFill>
                  <a:srgbClr val="4472C4"/>
                </a:solidFill>
                <a:ea typeface="+mn-lt"/>
                <a:cs typeface="+mn-lt"/>
              </a:rPr>
              <a:t>Réagir avec efficacité </a:t>
            </a:r>
            <a:r>
              <a:rPr kumimoji="0" lang="fr-FR" b="0" u="none" strike="noStrike" kern="1200" cap="none" spc="0" normalizeH="0" baseline="0" noProof="0" dirty="0">
                <a:ln>
                  <a:noFill/>
                </a:ln>
                <a:solidFill>
                  <a:srgbClr val="4472C4"/>
                </a:solidFill>
                <a:effectLst/>
                <a:uLnTx/>
                <a:uFillTx/>
                <a:ea typeface="+mn-lt"/>
                <a:cs typeface="+mn-lt"/>
              </a:rPr>
              <a:t>et </a:t>
            </a:r>
            <a:r>
              <a:rPr lang="fr-FR" dirty="0">
                <a:solidFill>
                  <a:srgbClr val="4472C4"/>
                </a:solidFill>
                <a:ea typeface="+mn-lt"/>
                <a:cs typeface="+mn-lt"/>
              </a:rPr>
              <a:t>rapidité lorsqu’on est témoin </a:t>
            </a:r>
            <a:r>
              <a:rPr kumimoji="0" lang="fr-FR" b="0" u="none" strike="noStrike" kern="1200" cap="none" spc="0" normalizeH="0" baseline="0" noProof="0" dirty="0">
                <a:ln>
                  <a:noFill/>
                </a:ln>
                <a:solidFill>
                  <a:srgbClr val="4472C4"/>
                </a:solidFill>
                <a:effectLst/>
                <a:uLnTx/>
                <a:uFillTx/>
                <a:ea typeface="+mn-lt"/>
                <a:cs typeface="+mn-lt"/>
              </a:rPr>
              <a:t>ou </a:t>
            </a:r>
            <a:r>
              <a:rPr lang="fr-FR" dirty="0">
                <a:solidFill>
                  <a:srgbClr val="4472C4"/>
                </a:solidFill>
                <a:ea typeface="+mn-lt"/>
                <a:cs typeface="+mn-lt"/>
              </a:rPr>
              <a:t>victime </a:t>
            </a:r>
            <a:r>
              <a:rPr kumimoji="0" lang="fr-FR" b="0" u="none" strike="noStrike" kern="1200" cap="none" spc="0" normalizeH="0" baseline="0" noProof="0" dirty="0">
                <a:ln>
                  <a:noFill/>
                </a:ln>
                <a:solidFill>
                  <a:srgbClr val="4472C4"/>
                </a:solidFill>
                <a:effectLst/>
                <a:uLnTx/>
                <a:uFillTx/>
                <a:ea typeface="+mn-lt"/>
                <a:cs typeface="+mn-lt"/>
              </a:rPr>
              <a:t>de </a:t>
            </a:r>
            <a:r>
              <a:rPr lang="fr-FR" dirty="0">
                <a:solidFill>
                  <a:srgbClr val="4472C4"/>
                </a:solidFill>
                <a:ea typeface="+mn-lt"/>
                <a:cs typeface="+mn-lt"/>
              </a:rPr>
              <a:t>harcèlement au travail (en connaissant </a:t>
            </a:r>
            <a:r>
              <a:rPr kumimoji="0" lang="fr-FR" b="0" u="none" strike="noStrike" kern="1200" cap="none" spc="0" normalizeH="0" baseline="0" noProof="0" dirty="0">
                <a:ln>
                  <a:noFill/>
                </a:ln>
                <a:solidFill>
                  <a:srgbClr val="4472C4"/>
                </a:solidFill>
                <a:effectLst/>
                <a:uLnTx/>
                <a:uFillTx/>
                <a:ea typeface="+mn-lt"/>
                <a:cs typeface="+mn-lt"/>
              </a:rPr>
              <a:t>les </a:t>
            </a:r>
            <a:r>
              <a:rPr lang="fr-FR" dirty="0">
                <a:solidFill>
                  <a:srgbClr val="4472C4"/>
                </a:solidFill>
                <a:ea typeface="+mn-lt"/>
                <a:cs typeface="+mn-lt"/>
              </a:rPr>
              <a:t>mécanismes </a:t>
            </a:r>
            <a:r>
              <a:rPr kumimoji="0" lang="fr-FR" b="0" u="none" strike="noStrike" kern="1200" cap="none" spc="0" normalizeH="0" baseline="0" noProof="0" dirty="0">
                <a:ln>
                  <a:noFill/>
                </a:ln>
                <a:solidFill>
                  <a:srgbClr val="4472C4"/>
                </a:solidFill>
                <a:effectLst/>
                <a:uLnTx/>
                <a:uFillTx/>
                <a:ea typeface="+mn-lt"/>
                <a:cs typeface="+mn-lt"/>
              </a:rPr>
              <a:t>et les </a:t>
            </a:r>
            <a:r>
              <a:rPr lang="fr-FR" dirty="0">
                <a:solidFill>
                  <a:srgbClr val="4472C4"/>
                </a:solidFill>
                <a:ea typeface="+mn-lt"/>
                <a:cs typeface="+mn-lt"/>
              </a:rPr>
              <a:t>ressources auxquels on peut recourir pour faire face </a:t>
            </a:r>
            <a:r>
              <a:rPr kumimoji="0" lang="fr-FR" b="0" u="none" strike="noStrike" kern="1200" cap="none" spc="0" normalizeH="0" baseline="0" noProof="0" dirty="0">
                <a:ln>
                  <a:noFill/>
                </a:ln>
                <a:solidFill>
                  <a:srgbClr val="4472C4"/>
                </a:solidFill>
                <a:effectLst/>
                <a:uLnTx/>
                <a:uFillTx/>
                <a:ea typeface="+mn-lt"/>
                <a:cs typeface="+mn-lt"/>
              </a:rPr>
              <a:t>à </a:t>
            </a:r>
            <a:r>
              <a:rPr lang="fr-FR" dirty="0">
                <a:solidFill>
                  <a:srgbClr val="4472C4"/>
                </a:solidFill>
                <a:ea typeface="+mn-lt"/>
                <a:cs typeface="+mn-lt"/>
              </a:rPr>
              <a:t>une telle situation)</a:t>
            </a:r>
            <a:endParaRPr lang="en-US">
              <a:solidFill>
                <a:srgbClr val="000000"/>
              </a:solidFill>
              <a:ea typeface="+mn-lt"/>
              <a:cs typeface="+mn-lt"/>
            </a:endParaRPr>
          </a:p>
          <a:p>
            <a:pPr algn="just">
              <a:tabLst>
                <a:tab pos="963930" algn="l"/>
              </a:tabLst>
              <a:defRPr/>
            </a:pPr>
            <a:endParaRPr lang="fr-FR" dirty="0">
              <a:solidFill>
                <a:srgbClr val="4472C4"/>
              </a:solidFill>
              <a:ea typeface="+mn-lt"/>
              <a:cs typeface="+mn-lt"/>
            </a:endParaRPr>
          </a:p>
          <a:p>
            <a:pPr marL="285750" indent="-285750" algn="just">
              <a:buFont typeface="Wingdings"/>
              <a:buChar char="Ø"/>
              <a:tabLst>
                <a:tab pos="963930" algn="l"/>
              </a:tabLst>
              <a:defRPr/>
            </a:pPr>
            <a:r>
              <a:rPr lang="fr-FR" dirty="0">
                <a:solidFill>
                  <a:srgbClr val="4472C4"/>
                </a:solidFill>
                <a:ea typeface="+mn-lt"/>
                <a:cs typeface="+mn-lt"/>
              </a:rPr>
              <a:t>Apporter un soutien moral aux collègues qui rencontrent des difficultés sur le plan professionnel ou personnel (par l’écoute active, l’empathie, le respect, etc.)</a:t>
            </a:r>
            <a:endParaRPr lang="en-US"/>
          </a:p>
          <a:p>
            <a:pPr algn="just">
              <a:tabLst>
                <a:tab pos="963930" algn="l"/>
              </a:tabLst>
              <a:defRPr/>
            </a:pPr>
            <a:endParaRPr lang="fr-FR" dirty="0">
              <a:solidFill>
                <a:srgbClr val="4472C4"/>
              </a:solidFill>
              <a:ea typeface="+mn-lt"/>
              <a:cs typeface="+mn-lt"/>
            </a:endParaRPr>
          </a:p>
          <a:p>
            <a:pPr marL="285750" indent="-285750" algn="just">
              <a:buFont typeface="Wingdings"/>
              <a:buChar char="Ø"/>
              <a:tabLst>
                <a:tab pos="963930" algn="l"/>
              </a:tabLst>
              <a:defRPr/>
            </a:pPr>
            <a:r>
              <a:rPr lang="fr-FR">
                <a:solidFill>
                  <a:srgbClr val="4472C4"/>
                </a:solidFill>
                <a:ea typeface="+mn-lt"/>
                <a:cs typeface="+mn-lt"/>
              </a:rPr>
              <a:t>Contribuer </a:t>
            </a:r>
            <a:r>
              <a:rPr kumimoji="0" lang="fr-FR" b="0" u="none" strike="noStrike" kern="1200" cap="none" spc="0" normalizeH="0" baseline="0" noProof="0">
                <a:ln>
                  <a:noFill/>
                </a:ln>
                <a:solidFill>
                  <a:srgbClr val="4472C4"/>
                </a:solidFill>
                <a:effectLst/>
                <a:uLnTx/>
                <a:uFillTx/>
                <a:ea typeface="+mn-lt"/>
                <a:cs typeface="+mn-lt"/>
              </a:rPr>
              <a:t>à </a:t>
            </a:r>
            <a:r>
              <a:rPr lang="fr-FR">
                <a:solidFill>
                  <a:srgbClr val="4472C4"/>
                </a:solidFill>
                <a:ea typeface="+mn-lt"/>
                <a:cs typeface="+mn-lt"/>
              </a:rPr>
              <a:t>désamorcer </a:t>
            </a:r>
            <a:r>
              <a:rPr kumimoji="0" lang="fr-FR" b="0" u="none" strike="noStrike" kern="1200" cap="none" spc="0" normalizeH="0" baseline="0" noProof="0">
                <a:ln>
                  <a:noFill/>
                </a:ln>
                <a:solidFill>
                  <a:srgbClr val="4472C4"/>
                </a:solidFill>
                <a:effectLst/>
                <a:uLnTx/>
                <a:uFillTx/>
                <a:ea typeface="+mn-lt"/>
                <a:cs typeface="+mn-lt"/>
              </a:rPr>
              <a:t>les </a:t>
            </a:r>
            <a:r>
              <a:rPr lang="fr-FR">
                <a:solidFill>
                  <a:srgbClr val="4472C4"/>
                </a:solidFill>
                <a:ea typeface="+mn-lt"/>
                <a:cs typeface="+mn-lt"/>
              </a:rPr>
              <a:t>tensions entre collègues (en apportant son concours à la </a:t>
            </a:r>
            <a:r>
              <a:rPr lang="fr-FR" dirty="0">
                <a:solidFill>
                  <a:srgbClr val="4472C4"/>
                </a:solidFill>
                <a:ea typeface="+mn-lt"/>
                <a:cs typeface="+mn-lt"/>
              </a:rPr>
              <a:t>conception </a:t>
            </a:r>
            <a:r>
              <a:rPr kumimoji="0" lang="fr-FR" b="0" u="none" strike="noStrike" kern="1200" cap="none" spc="0" normalizeH="0" baseline="0" noProof="0" dirty="0">
                <a:ln>
                  <a:noFill/>
                </a:ln>
                <a:solidFill>
                  <a:srgbClr val="4472C4"/>
                </a:solidFill>
                <a:effectLst/>
                <a:uLnTx/>
                <a:uFillTx/>
                <a:ea typeface="+mn-lt"/>
                <a:cs typeface="+mn-lt"/>
              </a:rPr>
              <a:t>et </a:t>
            </a:r>
            <a:r>
              <a:rPr lang="fr-FR" dirty="0">
                <a:solidFill>
                  <a:srgbClr val="4472C4"/>
                </a:solidFill>
                <a:ea typeface="+mn-lt"/>
                <a:cs typeface="+mn-lt"/>
              </a:rPr>
              <a:t>à l’organisation de campagnes d’information, d’activités sociales, etc.)</a:t>
            </a:r>
            <a:endParaRPr lang="fr-FR" dirty="0"/>
          </a:p>
          <a:p>
            <a:pPr>
              <a:lnSpc>
                <a:spcPct val="115000"/>
              </a:lnSpc>
              <a:spcAft>
                <a:spcPts val="800"/>
              </a:spcAft>
              <a:tabLst>
                <a:tab pos="963930" algn="l"/>
              </a:tabLst>
              <a:defRPr/>
            </a:pPr>
            <a:endParaRPr lang="en-US" sz="1800" b="0" u="none" strike="noStrike" kern="1200" cap="none" spc="0" normalizeH="0" baseline="0" noProof="0" dirty="0">
              <a:ln>
                <a:noFill/>
              </a:ln>
              <a:solidFill>
                <a:srgbClr val="4472C4"/>
              </a:solidFill>
              <a:effectLst/>
              <a:uLnTx/>
              <a:uFillTx/>
              <a:latin typeface="Trebuchet MS" panose="020B0603020202020204" pitchFamily="34" charset="0"/>
              <a:ea typeface="Arial" panose="020B0604020202020204" pitchFamily="34" charset="0"/>
              <a:cs typeface="Trebuchet MS" panose="020B0603020202020204" pitchFamily="34" charset="0"/>
            </a:endParaRPr>
          </a:p>
        </p:txBody>
      </p:sp>
    </p:spTree>
    <p:extLst>
      <p:ext uri="{BB962C8B-B14F-4D97-AF65-F5344CB8AC3E}">
        <p14:creationId xmlns:p14="http://schemas.microsoft.com/office/powerpoint/2010/main" val="25827539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FC7D55CC-DA87-4F54-86D6-95CFCE947EA4}"/>
              </a:ext>
            </a:extLst>
          </p:cNvPr>
          <p:cNvSpPr>
            <a:spLocks noGrp="1"/>
          </p:cNvSpPr>
          <p:nvPr>
            <p:ph idx="1"/>
          </p:nvPr>
        </p:nvSpPr>
        <p:spPr/>
        <p:txBody>
          <a:bodyPr/>
          <a:lstStyle/>
          <a:p>
            <a:pPr marL="0" indent="0">
              <a:buNone/>
            </a:pPr>
            <a:endParaRPr lang="en-GB" noProof="0" dirty="0"/>
          </a:p>
          <a:p>
            <a:pPr marL="0" indent="0">
              <a:buNone/>
            </a:pPr>
            <a:endParaRPr lang="en-GB" noProof="0" dirty="0"/>
          </a:p>
          <a:p>
            <a:pPr marL="0" indent="0" algn="ctr">
              <a:buNone/>
            </a:pPr>
            <a:r>
              <a:rPr lang="en-GB" sz="4000" b="1" noProof="0" dirty="0">
                <a:solidFill>
                  <a:srgbClr val="0070C0"/>
                </a:solidFill>
              </a:rPr>
              <a:t>EXERCICE</a:t>
            </a:r>
          </a:p>
        </p:txBody>
      </p:sp>
    </p:spTree>
    <p:extLst>
      <p:ext uri="{BB962C8B-B14F-4D97-AF65-F5344CB8AC3E}">
        <p14:creationId xmlns:p14="http://schemas.microsoft.com/office/powerpoint/2010/main" val="914203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ED6C28"/>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B909416-CB51-5529-EE76-3F63531CC4CB}"/>
              </a:ext>
            </a:extLst>
          </p:cNvPr>
          <p:cNvPicPr>
            <a:picLocks noChangeAspect="1"/>
          </p:cNvPicPr>
          <p:nvPr/>
        </p:nvPicPr>
        <p:blipFill>
          <a:blip r:embed="rId3"/>
          <a:stretch>
            <a:fillRect/>
          </a:stretch>
        </p:blipFill>
        <p:spPr>
          <a:xfrm>
            <a:off x="664028" y="821871"/>
            <a:ext cx="10958155" cy="5214258"/>
          </a:xfrm>
          <a:prstGeom prst="rect">
            <a:avLst/>
          </a:prstGeom>
        </p:spPr>
      </p:pic>
      <p:sp>
        <p:nvSpPr>
          <p:cNvPr id="5" name="Rectangle 4">
            <a:extLst>
              <a:ext uri="{FF2B5EF4-FFF2-40B4-BE49-F238E27FC236}">
                <a16:creationId xmlns:a16="http://schemas.microsoft.com/office/drawing/2014/main" id="{348B4801-1B80-44E4-76EF-18865B950515}"/>
              </a:ext>
            </a:extLst>
          </p:cNvPr>
          <p:cNvSpPr/>
          <p:nvPr/>
        </p:nvSpPr>
        <p:spPr>
          <a:xfrm>
            <a:off x="3516086" y="2797629"/>
            <a:ext cx="5159828" cy="130628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TextBox 8">
            <a:extLst>
              <a:ext uri="{FF2B5EF4-FFF2-40B4-BE49-F238E27FC236}">
                <a16:creationId xmlns:a16="http://schemas.microsoft.com/office/drawing/2014/main" id="{CC319815-7C88-906A-3EDA-46A0B2D0C33E}"/>
              </a:ext>
            </a:extLst>
          </p:cNvPr>
          <p:cNvSpPr txBox="1"/>
          <p:nvPr/>
        </p:nvSpPr>
        <p:spPr>
          <a:xfrm>
            <a:off x="353784" y="1231300"/>
            <a:ext cx="11268399" cy="3120983"/>
          </a:xfrm>
          <a:prstGeom prst="rect">
            <a:avLst/>
          </a:prstGeom>
          <a:noFill/>
        </p:spPr>
        <p:txBody>
          <a:bodyPr wrap="square">
            <a:spAutoFit/>
          </a:bodyPr>
          <a:lstStyle/>
          <a:p>
            <a:pPr marL="772160" marR="0">
              <a:spcBef>
                <a:spcPts val="5"/>
              </a:spcBef>
              <a:buNone/>
            </a:pPr>
            <a:r>
              <a:rPr lang="fr-FR" sz="1600" b="1">
                <a:solidFill>
                  <a:srgbClr val="FFFFFF"/>
                </a:solidFill>
                <a:effectLst/>
                <a:latin typeface="Arial" panose="020B0604020202020204" pitchFamily="34" charset="0"/>
                <a:ea typeface="Trebuchet MS" panose="020B0603020202020204" pitchFamily="34" charset="0"/>
                <a:cs typeface="Trebuchet MS" panose="020B0603020202020204" pitchFamily="34" charset="0"/>
              </a:rPr>
              <a:t>DURÉE TOTALE DE L’EXERCICE : 2 heures 30</a:t>
            </a:r>
            <a:endParaRPr lang="en-US" sz="1600">
              <a:effectLst/>
              <a:latin typeface="Trebuchet MS" panose="020B0603020202020204" pitchFamily="34" charset="0"/>
              <a:ea typeface="Trebuchet MS" panose="020B0603020202020204" pitchFamily="34" charset="0"/>
              <a:cs typeface="Trebuchet MS" panose="020B0603020202020204" pitchFamily="34" charset="0"/>
            </a:endParaRPr>
          </a:p>
          <a:p>
            <a:pPr marL="754380" marR="0">
              <a:spcBef>
                <a:spcPts val="520"/>
              </a:spcBef>
              <a:buNone/>
              <a:tabLst>
                <a:tab pos="1551940" algn="l"/>
              </a:tabLst>
            </a:pPr>
            <a:r>
              <a:rPr lang="fr-FR" sz="1600">
                <a:solidFill>
                  <a:srgbClr val="FFFFFF"/>
                </a:solidFill>
                <a:effectLst/>
                <a:latin typeface="Trebuchet MS" panose="020B0603020202020204" pitchFamily="34" charset="0"/>
                <a:ea typeface="Trebuchet MS" panose="020B0603020202020204" pitchFamily="34" charset="0"/>
                <a:cs typeface="Trebuchet MS" panose="020B0603020202020204" pitchFamily="34" charset="0"/>
              </a:rPr>
              <a:t>10 minutes	Introduction à l’exercice et répartition des rôles</a:t>
            </a:r>
            <a:endParaRPr lang="en-US" sz="1600">
              <a:effectLst/>
              <a:latin typeface="Trebuchet MS" panose="020B0603020202020204" pitchFamily="34" charset="0"/>
              <a:ea typeface="Trebuchet MS" panose="020B0603020202020204" pitchFamily="34" charset="0"/>
              <a:cs typeface="Trebuchet MS" panose="020B0603020202020204" pitchFamily="34" charset="0"/>
            </a:endParaRPr>
          </a:p>
          <a:p>
            <a:pPr marL="1551940" marR="789940" indent="-797560">
              <a:lnSpc>
                <a:spcPct val="102000"/>
              </a:lnSpc>
              <a:spcBef>
                <a:spcPts val="40"/>
              </a:spcBef>
              <a:buNone/>
              <a:tabLst>
                <a:tab pos="1551940" algn="l"/>
              </a:tabLst>
            </a:pPr>
            <a:r>
              <a:rPr lang="fr-FR" sz="1600">
                <a:solidFill>
                  <a:srgbClr val="FFFFFF"/>
                </a:solidFill>
                <a:effectLst/>
                <a:latin typeface="Trebuchet MS" panose="020B0603020202020204" pitchFamily="34" charset="0"/>
                <a:ea typeface="Trebuchet MS" panose="020B0603020202020204" pitchFamily="34" charset="0"/>
                <a:cs typeface="Trebuchet MS" panose="020B0603020202020204" pitchFamily="34" charset="0"/>
              </a:rPr>
              <a:t>20 minutes	Examen de la présentation du </a:t>
            </a:r>
            <a:r>
              <a:rPr lang="fr-FR" sz="1600" err="1">
                <a:solidFill>
                  <a:srgbClr val="FFFFFF"/>
                </a:solidFill>
                <a:effectLst/>
                <a:latin typeface="Trebuchet MS" panose="020B0603020202020204" pitchFamily="34" charset="0"/>
                <a:ea typeface="Trebuchet MS" panose="020B0603020202020204" pitchFamily="34" charset="0"/>
                <a:cs typeface="Trebuchet MS" panose="020B0603020202020204" pitchFamily="34" charset="0"/>
              </a:rPr>
              <a:t>Carana</a:t>
            </a:r>
            <a:r>
              <a:rPr lang="fr-FR" sz="1600">
                <a:solidFill>
                  <a:srgbClr val="FFFFFF"/>
                </a:solidFill>
                <a:effectLst/>
                <a:latin typeface="Trebuchet MS" panose="020B0603020202020204" pitchFamily="34" charset="0"/>
                <a:ea typeface="Trebuchet MS" panose="020B0603020202020204" pitchFamily="34" charset="0"/>
                <a:cs typeface="Trebuchet MS" panose="020B0603020202020204" pitchFamily="34" charset="0"/>
              </a:rPr>
              <a:t>,  du cadre de l’étude de cas et des cartes de rôles </a:t>
            </a:r>
            <a:endParaRPr lang="en-US" sz="1600">
              <a:effectLst/>
              <a:latin typeface="Trebuchet MS" panose="020B0603020202020204" pitchFamily="34" charset="0"/>
              <a:ea typeface="Trebuchet MS" panose="020B0603020202020204" pitchFamily="34" charset="0"/>
              <a:cs typeface="Trebuchet MS" panose="020B0603020202020204" pitchFamily="34" charset="0"/>
            </a:endParaRPr>
          </a:p>
          <a:p>
            <a:pPr marL="1551940" marR="789940" indent="-797560">
              <a:lnSpc>
                <a:spcPct val="102000"/>
              </a:lnSpc>
              <a:spcBef>
                <a:spcPts val="40"/>
              </a:spcBef>
              <a:buNone/>
              <a:tabLst>
                <a:tab pos="1551940" algn="l"/>
              </a:tabLst>
            </a:pPr>
            <a:r>
              <a:rPr lang="fr-FR" sz="1600">
                <a:solidFill>
                  <a:srgbClr val="FFFFFF"/>
                </a:solidFill>
                <a:effectLst/>
                <a:latin typeface="Trebuchet MS" panose="020B0603020202020204" pitchFamily="34" charset="0"/>
                <a:ea typeface="Trebuchet MS" panose="020B0603020202020204" pitchFamily="34" charset="0"/>
                <a:cs typeface="Trebuchet MS" panose="020B0603020202020204" pitchFamily="34" charset="0"/>
              </a:rPr>
              <a:t>30 minutes	Exercice de simulation</a:t>
            </a:r>
            <a:endParaRPr lang="en-US" sz="1600">
              <a:effectLst/>
              <a:latin typeface="Trebuchet MS" panose="020B0603020202020204" pitchFamily="34" charset="0"/>
              <a:ea typeface="Trebuchet MS" panose="020B0603020202020204" pitchFamily="34" charset="0"/>
              <a:cs typeface="Trebuchet MS" panose="020B0603020202020204" pitchFamily="34" charset="0"/>
            </a:endParaRPr>
          </a:p>
          <a:p>
            <a:pPr marL="754380" marR="0">
              <a:spcBef>
                <a:spcPts val="10"/>
              </a:spcBef>
              <a:buNone/>
              <a:tabLst>
                <a:tab pos="1551940" algn="l"/>
              </a:tabLst>
            </a:pPr>
            <a:r>
              <a:rPr lang="fr-FR" sz="1600">
                <a:solidFill>
                  <a:srgbClr val="FFFFFF"/>
                </a:solidFill>
                <a:effectLst/>
                <a:latin typeface="Trebuchet MS" panose="020B0603020202020204" pitchFamily="34" charset="0"/>
                <a:ea typeface="Trebuchet MS" panose="020B0603020202020204" pitchFamily="34" charset="0"/>
                <a:cs typeface="Trebuchet MS" panose="020B0603020202020204" pitchFamily="34" charset="0"/>
              </a:rPr>
              <a:t>45 minutes	Bilan</a:t>
            </a:r>
            <a:endParaRPr lang="en-US" sz="1600">
              <a:effectLst/>
              <a:latin typeface="Trebuchet MS" panose="020B0603020202020204" pitchFamily="34" charset="0"/>
              <a:ea typeface="Trebuchet MS" panose="020B0603020202020204" pitchFamily="34" charset="0"/>
              <a:cs typeface="Trebuchet MS" panose="020B0603020202020204" pitchFamily="34" charset="0"/>
            </a:endParaRPr>
          </a:p>
          <a:p>
            <a:pPr marL="754380" marR="0">
              <a:spcBef>
                <a:spcPts val="35"/>
              </a:spcBef>
              <a:buNone/>
              <a:tabLst>
                <a:tab pos="1551940" algn="l"/>
              </a:tabLst>
            </a:pPr>
            <a:r>
              <a:rPr lang="fr-FR" sz="1600">
                <a:solidFill>
                  <a:srgbClr val="FFFFFF"/>
                </a:solidFill>
                <a:effectLst/>
                <a:latin typeface="Trebuchet MS" panose="020B0603020202020204" pitchFamily="34" charset="0"/>
                <a:ea typeface="Trebuchet MS" panose="020B0603020202020204" pitchFamily="34" charset="0"/>
                <a:cs typeface="Trebuchet MS" panose="020B0603020202020204" pitchFamily="34" charset="0"/>
              </a:rPr>
              <a:t>15 minutes	Pause</a:t>
            </a:r>
            <a:endParaRPr lang="en-US" sz="1600">
              <a:effectLst/>
              <a:latin typeface="Trebuchet MS" panose="020B0603020202020204" pitchFamily="34" charset="0"/>
              <a:ea typeface="Trebuchet MS" panose="020B0603020202020204" pitchFamily="34" charset="0"/>
              <a:cs typeface="Trebuchet MS" panose="020B0603020202020204" pitchFamily="34" charset="0"/>
            </a:endParaRPr>
          </a:p>
          <a:p>
            <a:pPr>
              <a:buNone/>
            </a:pPr>
            <a:r>
              <a:rPr lang="fr-FR" sz="1600" kern="0">
                <a:solidFill>
                  <a:srgbClr val="FFFFFF"/>
                </a:solidFill>
                <a:effectLst/>
                <a:latin typeface="Trebuchet MS" panose="020B0603020202020204" pitchFamily="34" charset="0"/>
                <a:ea typeface="Trebuchet MS" panose="020B0603020202020204" pitchFamily="34" charset="0"/>
                <a:cs typeface="Trebuchet MS" panose="020B0603020202020204" pitchFamily="34" charset="0"/>
              </a:rPr>
              <a:t>            30 minutes	Présentation sur l’intégration des questions de genre dans les activités militaires</a:t>
            </a:r>
          </a:p>
          <a:p>
            <a:pPr>
              <a:buNone/>
            </a:pPr>
            <a:endParaRPr lang="fr-FR" sz="1600" kern="0">
              <a:solidFill>
                <a:srgbClr val="FFFFFF"/>
              </a:solidFill>
              <a:latin typeface="Trebuchet MS" panose="020B0603020202020204" pitchFamily="34" charset="0"/>
            </a:endParaRPr>
          </a:p>
          <a:p>
            <a:pPr>
              <a:buNone/>
            </a:pPr>
            <a:endParaRPr lang="fr-FR" sz="1600" b="1">
              <a:solidFill>
                <a:schemeClr val="bg1"/>
              </a:solidFill>
            </a:endParaRPr>
          </a:p>
          <a:p>
            <a:pPr>
              <a:buNone/>
            </a:pPr>
            <a:endParaRPr lang="fr-FR" sz="1600"/>
          </a:p>
          <a:p>
            <a:pPr>
              <a:buNone/>
            </a:pPr>
            <a:endParaRPr lang="fr-FR" sz="1600"/>
          </a:p>
          <a:p>
            <a:pPr>
              <a:buNone/>
            </a:pPr>
            <a:endParaRPr lang="fr-FR" sz="1600"/>
          </a:p>
        </p:txBody>
      </p:sp>
      <p:sp>
        <p:nvSpPr>
          <p:cNvPr id="17" name="TextBox 16">
            <a:extLst>
              <a:ext uri="{FF2B5EF4-FFF2-40B4-BE49-F238E27FC236}">
                <a16:creationId xmlns:a16="http://schemas.microsoft.com/office/drawing/2014/main" id="{9E061CD1-E158-DFE4-60EC-75A40908F5DB}"/>
              </a:ext>
            </a:extLst>
          </p:cNvPr>
          <p:cNvSpPr txBox="1"/>
          <p:nvPr/>
        </p:nvSpPr>
        <p:spPr>
          <a:xfrm>
            <a:off x="1073498" y="3705329"/>
            <a:ext cx="8839200" cy="1754326"/>
          </a:xfrm>
          <a:prstGeom prst="rect">
            <a:avLst/>
          </a:prstGeom>
          <a:noFill/>
        </p:spPr>
        <p:txBody>
          <a:bodyPr wrap="square" lIns="91440" tIns="45720" rIns="91440" bIns="45720" anchor="t">
            <a:spAutoFit/>
          </a:bodyPr>
          <a:lstStyle/>
          <a:p>
            <a:pPr>
              <a:buNone/>
            </a:pPr>
            <a:r>
              <a:rPr lang="fr-FR" sz="1800" b="1" dirty="0">
                <a:solidFill>
                  <a:schemeClr val="bg1"/>
                </a:solidFill>
              </a:rPr>
              <a:t> DOCUMENTS D’APPUI</a:t>
            </a:r>
          </a:p>
          <a:p>
            <a:pPr>
              <a:buNone/>
            </a:pPr>
            <a:r>
              <a:rPr lang="fr-FR" sz="1800" b="1" dirty="0">
                <a:solidFill>
                  <a:schemeClr val="bg1"/>
                </a:solidFill>
              </a:rPr>
              <a:t>                </a:t>
            </a:r>
          </a:p>
          <a:p>
            <a:pPr marL="342900" indent="-342900">
              <a:buFont typeface="+mj-lt"/>
              <a:buAutoNum type="arabicPeriod"/>
            </a:pPr>
            <a:r>
              <a:rPr lang="fr-FR" sz="1800" b="1" dirty="0">
                <a:solidFill>
                  <a:schemeClr val="bg1"/>
                </a:solidFill>
              </a:rPr>
              <a:t>Présentation du </a:t>
            </a:r>
            <a:r>
              <a:rPr lang="fr-FR" b="1" err="1">
                <a:solidFill>
                  <a:schemeClr val="bg1"/>
                </a:solidFill>
              </a:rPr>
              <a:t>Carana</a:t>
            </a:r>
            <a:endParaRPr lang="fr-FR" b="1" dirty="0" err="1">
              <a:solidFill>
                <a:schemeClr val="bg1"/>
              </a:solidFill>
            </a:endParaRPr>
          </a:p>
          <a:p>
            <a:pPr marL="342900" indent="-342900">
              <a:buAutoNum type="arabicPeriod"/>
            </a:pPr>
            <a:r>
              <a:rPr lang="fr-FR" b="1" dirty="0">
                <a:solidFill>
                  <a:schemeClr val="bg1"/>
                </a:solidFill>
              </a:rPr>
              <a:t>Cadre</a:t>
            </a:r>
            <a:r>
              <a:rPr lang="fr-FR" sz="1800" b="1" dirty="0">
                <a:solidFill>
                  <a:schemeClr val="bg1"/>
                </a:solidFill>
              </a:rPr>
              <a:t> de l’étude de cas</a:t>
            </a:r>
            <a:endParaRPr lang="fr-FR" dirty="0">
              <a:solidFill>
                <a:schemeClr val="bg1"/>
              </a:solidFill>
            </a:endParaRPr>
          </a:p>
          <a:p>
            <a:pPr marL="342900" indent="-342900">
              <a:buAutoNum type="arabicPeriod"/>
            </a:pPr>
            <a:r>
              <a:rPr lang="fr-FR" b="1" dirty="0">
                <a:solidFill>
                  <a:schemeClr val="bg1"/>
                </a:solidFill>
              </a:rPr>
              <a:t>Vue d’ensemble de l’exercice</a:t>
            </a:r>
            <a:endParaRPr lang="fr-FR" dirty="0">
              <a:solidFill>
                <a:schemeClr val="bg1"/>
              </a:solidFill>
            </a:endParaRPr>
          </a:p>
          <a:p>
            <a:pPr marL="342900" indent="-342900">
              <a:buAutoNum type="arabicPeriod"/>
            </a:pPr>
            <a:r>
              <a:rPr lang="fr-FR" b="1" dirty="0">
                <a:solidFill>
                  <a:schemeClr val="bg1"/>
                </a:solidFill>
              </a:rPr>
              <a:t>Cartes de rôles [à distribuer par l’animateur(</a:t>
            </a:r>
            <a:r>
              <a:rPr lang="fr-FR" b="1" dirty="0" err="1">
                <a:solidFill>
                  <a:schemeClr val="bg1"/>
                </a:solidFill>
              </a:rPr>
              <a:t>trice</a:t>
            </a:r>
            <a:r>
              <a:rPr lang="fr-FR" b="1" dirty="0">
                <a:solidFill>
                  <a:schemeClr val="bg1"/>
                </a:solidFill>
              </a:rPr>
              <a:t>)]</a:t>
            </a:r>
            <a:r>
              <a:rPr lang="fr-FR" sz="1800" b="1" dirty="0">
                <a:solidFill>
                  <a:schemeClr val="bg1"/>
                </a:solidFill>
              </a:rPr>
              <a:t>	                </a:t>
            </a:r>
            <a:r>
              <a:rPr lang="fr-FR" b="1" dirty="0">
                <a:solidFill>
                  <a:schemeClr val="bg1"/>
                </a:solidFill>
              </a:rPr>
              <a:t> </a:t>
            </a:r>
            <a:r>
              <a:rPr lang="fr-FR" sz="1800" b="1" dirty="0">
                <a:solidFill>
                  <a:schemeClr val="bg1"/>
                </a:solidFill>
              </a:rPr>
              <a:t>           </a:t>
            </a:r>
            <a:endParaRPr lang="fr-FR" dirty="0">
              <a:solidFill>
                <a:schemeClr val="bg1"/>
              </a:solidFill>
            </a:endParaRPr>
          </a:p>
        </p:txBody>
      </p:sp>
      <p:sp>
        <p:nvSpPr>
          <p:cNvPr id="2" name="TextBox 16">
            <a:extLst>
              <a:ext uri="{FF2B5EF4-FFF2-40B4-BE49-F238E27FC236}">
                <a16:creationId xmlns:a16="http://schemas.microsoft.com/office/drawing/2014/main" id="{B91673E7-5887-0248-30A5-532A50EC34DD}"/>
              </a:ext>
            </a:extLst>
          </p:cNvPr>
          <p:cNvSpPr txBox="1"/>
          <p:nvPr/>
        </p:nvSpPr>
        <p:spPr>
          <a:xfrm>
            <a:off x="6935036" y="4262174"/>
            <a:ext cx="4706815" cy="923330"/>
          </a:xfrm>
          <a:prstGeom prst="rect">
            <a:avLst/>
          </a:prstGeom>
          <a:noFill/>
        </p:spPr>
        <p:txBody>
          <a:bodyPr wrap="square" lIns="91440" tIns="45720" rIns="91440" bIns="45720" anchor="t">
            <a:spAutoFit/>
          </a:bodyPr>
          <a:lstStyle/>
          <a:p>
            <a:r>
              <a:rPr lang="fr-FR" sz="1800" b="1" dirty="0">
                <a:solidFill>
                  <a:schemeClr val="bg1"/>
                </a:solidFill>
              </a:rPr>
              <a:t>5. Liste de contrôle</a:t>
            </a:r>
            <a:endParaRPr lang="fr-FR" dirty="0">
              <a:solidFill>
                <a:schemeClr val="bg1"/>
              </a:solidFill>
            </a:endParaRPr>
          </a:p>
          <a:p>
            <a:r>
              <a:rPr lang="fr-FR" b="1" dirty="0">
                <a:solidFill>
                  <a:schemeClr val="bg1"/>
                </a:solidFill>
              </a:rPr>
              <a:t>6</a:t>
            </a:r>
            <a:r>
              <a:rPr lang="fr-FR" sz="1800" b="1" dirty="0">
                <a:solidFill>
                  <a:schemeClr val="bg1"/>
                </a:solidFill>
              </a:rPr>
              <a:t>. </a:t>
            </a:r>
            <a:r>
              <a:rPr lang="fr-FR" b="1" dirty="0">
                <a:solidFill>
                  <a:schemeClr val="bg1"/>
                </a:solidFill>
                <a:ea typeface="+mn-lt"/>
                <a:cs typeface="+mn-lt"/>
              </a:rPr>
              <a:t>Référentiel de valeurs et de comportements de l’ONU</a:t>
            </a:r>
            <a:endParaRPr lang="fr-FR" b="1" dirty="0">
              <a:solidFill>
                <a:schemeClr val="bg1"/>
              </a:solidFill>
            </a:endParaRPr>
          </a:p>
        </p:txBody>
      </p:sp>
    </p:spTree>
    <p:extLst>
      <p:ext uri="{BB962C8B-B14F-4D97-AF65-F5344CB8AC3E}">
        <p14:creationId xmlns:p14="http://schemas.microsoft.com/office/powerpoint/2010/main" val="35946242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C5C4319-256A-48DE-B758-154951F0C3B1}"/>
              </a:ext>
            </a:extLst>
          </p:cNvPr>
          <p:cNvSpPr>
            <a:spLocks noGrp="1"/>
          </p:cNvSpPr>
          <p:nvPr>
            <p:ph type="title"/>
          </p:nvPr>
        </p:nvSpPr>
        <p:spPr/>
        <p:txBody>
          <a:bodyPr/>
          <a:lstStyle/>
          <a:p>
            <a:r>
              <a:rPr lang="en-GB" dirty="0"/>
              <a:t>Cadre</a:t>
            </a:r>
            <a:endParaRPr lang="en-GB" noProof="0" dirty="0"/>
          </a:p>
        </p:txBody>
      </p:sp>
      <p:sp>
        <p:nvSpPr>
          <p:cNvPr id="9" name="ZoneTexte 8">
            <a:extLst>
              <a:ext uri="{FF2B5EF4-FFF2-40B4-BE49-F238E27FC236}">
                <a16:creationId xmlns:a16="http://schemas.microsoft.com/office/drawing/2014/main" id="{98A243FC-2D20-4365-B288-6BF873D1B7BF}"/>
              </a:ext>
            </a:extLst>
          </p:cNvPr>
          <p:cNvSpPr txBox="1"/>
          <p:nvPr/>
        </p:nvSpPr>
        <p:spPr>
          <a:xfrm>
            <a:off x="279429" y="1690688"/>
            <a:ext cx="11523103" cy="4524315"/>
          </a:xfrm>
          <a:prstGeom prst="rect">
            <a:avLst/>
          </a:prstGeom>
          <a:noFill/>
        </p:spPr>
        <p:txBody>
          <a:bodyPr wrap="square" lIns="91440" tIns="45720" rIns="91440" bIns="45720" anchor="t">
            <a:spAutoFit/>
          </a:bodyPr>
          <a:lstStyle/>
          <a:p>
            <a:pPr algn="just"/>
            <a:r>
              <a:rPr lang="en-GB" b="1" dirty="0" err="1">
                <a:ea typeface="+mn-lt"/>
                <a:cs typeface="+mn-lt"/>
              </a:rPr>
              <a:t>Contexte</a:t>
            </a:r>
            <a:r>
              <a:rPr lang="en-GB" b="1" dirty="0">
                <a:ea typeface="+mn-lt"/>
                <a:cs typeface="+mn-lt"/>
              </a:rPr>
              <a:t> :</a:t>
            </a:r>
            <a:r>
              <a:rPr lang="en-GB" dirty="0">
                <a:ea typeface="+mn-lt"/>
                <a:cs typeface="+mn-lt"/>
              </a:rPr>
              <a:t> Vous </a:t>
            </a:r>
            <a:r>
              <a:rPr lang="en-GB" dirty="0" err="1">
                <a:ea typeface="+mn-lt"/>
                <a:cs typeface="+mn-lt"/>
              </a:rPr>
              <a:t>êtes</a:t>
            </a:r>
            <a:r>
              <a:rPr lang="en-GB" dirty="0">
                <a:ea typeface="+mn-lt"/>
                <a:cs typeface="+mn-lt"/>
              </a:rPr>
              <a:t> caporal(e) dans </a:t>
            </a:r>
            <a:r>
              <a:rPr lang="en-GB" dirty="0" err="1">
                <a:ea typeface="+mn-lt"/>
                <a:cs typeface="+mn-lt"/>
              </a:rPr>
              <a:t>votre</a:t>
            </a:r>
            <a:r>
              <a:rPr lang="en-GB" dirty="0">
                <a:ea typeface="+mn-lt"/>
                <a:cs typeface="+mn-lt"/>
              </a:rPr>
              <a:t> </a:t>
            </a:r>
            <a:r>
              <a:rPr lang="en-GB" dirty="0" err="1">
                <a:ea typeface="+mn-lt"/>
                <a:cs typeface="+mn-lt"/>
              </a:rPr>
              <a:t>bataillon</a:t>
            </a:r>
            <a:r>
              <a:rPr lang="en-GB" dirty="0">
                <a:ea typeface="+mn-lt"/>
                <a:cs typeface="+mn-lt"/>
              </a:rPr>
              <a:t> </a:t>
            </a:r>
            <a:r>
              <a:rPr lang="en-GB" dirty="0" err="1">
                <a:ea typeface="+mn-lt"/>
                <a:cs typeface="+mn-lt"/>
              </a:rPr>
              <a:t>d’infanterie</a:t>
            </a:r>
            <a:r>
              <a:rPr lang="en-GB" dirty="0">
                <a:ea typeface="+mn-lt"/>
                <a:cs typeface="+mn-lt"/>
              </a:rPr>
              <a:t>. Vous </a:t>
            </a:r>
            <a:r>
              <a:rPr lang="en-GB" dirty="0" err="1">
                <a:ea typeface="+mn-lt"/>
                <a:cs typeface="+mn-lt"/>
              </a:rPr>
              <a:t>êtes</a:t>
            </a:r>
            <a:r>
              <a:rPr lang="en-GB" dirty="0">
                <a:ea typeface="+mn-lt"/>
                <a:cs typeface="+mn-lt"/>
              </a:rPr>
              <a:t> </a:t>
            </a:r>
            <a:r>
              <a:rPr lang="en-GB" dirty="0" err="1">
                <a:ea typeface="+mn-lt"/>
                <a:cs typeface="+mn-lt"/>
              </a:rPr>
              <a:t>déployé</a:t>
            </a:r>
            <a:r>
              <a:rPr lang="en-GB" dirty="0">
                <a:ea typeface="+mn-lt"/>
                <a:cs typeface="+mn-lt"/>
              </a:rPr>
              <a:t>(e) </a:t>
            </a:r>
            <a:r>
              <a:rPr lang="en-GB" dirty="0" err="1">
                <a:ea typeface="+mn-lt"/>
                <a:cs typeface="+mn-lt"/>
              </a:rPr>
              <a:t>auprès</a:t>
            </a:r>
            <a:r>
              <a:rPr lang="en-GB" dirty="0">
                <a:ea typeface="+mn-lt"/>
                <a:cs typeface="+mn-lt"/>
              </a:rPr>
              <a:t> de la Mission </a:t>
            </a:r>
            <a:r>
              <a:rPr lang="en-GB" dirty="0" err="1">
                <a:ea typeface="+mn-lt"/>
                <a:cs typeface="+mn-lt"/>
              </a:rPr>
              <a:t>depuis</a:t>
            </a:r>
            <a:r>
              <a:rPr lang="en-GB" dirty="0">
                <a:ea typeface="+mn-lt"/>
                <a:cs typeface="+mn-lt"/>
              </a:rPr>
              <a:t> 5 </a:t>
            </a:r>
            <a:r>
              <a:rPr lang="en-GB" dirty="0" err="1">
                <a:ea typeface="+mn-lt"/>
                <a:cs typeface="+mn-lt"/>
              </a:rPr>
              <a:t>mois</a:t>
            </a:r>
            <a:r>
              <a:rPr lang="en-GB" dirty="0">
                <a:ea typeface="+mn-lt"/>
                <a:cs typeface="+mn-lt"/>
              </a:rPr>
              <a:t>. Il </a:t>
            </a:r>
            <a:r>
              <a:rPr lang="en-GB" dirty="0" err="1">
                <a:ea typeface="+mn-lt"/>
                <a:cs typeface="+mn-lt"/>
              </a:rPr>
              <a:t>s’agit</a:t>
            </a:r>
            <a:r>
              <a:rPr lang="en-GB" dirty="0">
                <a:ea typeface="+mn-lt"/>
                <a:cs typeface="+mn-lt"/>
              </a:rPr>
              <a:t> de </a:t>
            </a:r>
            <a:r>
              <a:rPr lang="en-GB" dirty="0" err="1">
                <a:ea typeface="+mn-lt"/>
                <a:cs typeface="+mn-lt"/>
              </a:rPr>
              <a:t>votre</a:t>
            </a:r>
            <a:r>
              <a:rPr lang="en-GB" dirty="0">
                <a:ea typeface="+mn-lt"/>
                <a:cs typeface="+mn-lt"/>
              </a:rPr>
              <a:t> </a:t>
            </a:r>
            <a:r>
              <a:rPr lang="en-GB" dirty="0" err="1">
                <a:ea typeface="+mn-lt"/>
                <a:cs typeface="+mn-lt"/>
              </a:rPr>
              <a:t>troisième</a:t>
            </a:r>
            <a:r>
              <a:rPr lang="en-GB" dirty="0">
                <a:ea typeface="+mn-lt"/>
                <a:cs typeface="+mn-lt"/>
              </a:rPr>
              <a:t> </a:t>
            </a:r>
            <a:r>
              <a:rPr lang="en-GB" dirty="0" err="1">
                <a:ea typeface="+mn-lt"/>
                <a:cs typeface="+mn-lt"/>
              </a:rPr>
              <a:t>déploiement</a:t>
            </a:r>
            <a:r>
              <a:rPr lang="en-GB" dirty="0">
                <a:ea typeface="+mn-lt"/>
                <a:cs typeface="+mn-lt"/>
              </a:rPr>
              <a:t> dans le cadre </a:t>
            </a:r>
            <a:r>
              <a:rPr lang="en-GB" dirty="0" err="1">
                <a:ea typeface="+mn-lt"/>
                <a:cs typeface="+mn-lt"/>
              </a:rPr>
              <a:t>d’une</a:t>
            </a:r>
            <a:r>
              <a:rPr lang="en-GB" dirty="0">
                <a:ea typeface="+mn-lt"/>
                <a:cs typeface="+mn-lt"/>
              </a:rPr>
              <a:t> mission de </a:t>
            </a:r>
            <a:r>
              <a:rPr lang="en-GB" dirty="0" err="1">
                <a:ea typeface="+mn-lt"/>
                <a:cs typeface="+mn-lt"/>
              </a:rPr>
              <a:t>maintien</a:t>
            </a:r>
            <a:r>
              <a:rPr lang="en-GB" dirty="0">
                <a:ea typeface="+mn-lt"/>
                <a:cs typeface="+mn-lt"/>
              </a:rPr>
              <a:t> de la </a:t>
            </a:r>
            <a:r>
              <a:rPr lang="en-GB" dirty="0" err="1">
                <a:ea typeface="+mn-lt"/>
                <a:cs typeface="+mn-lt"/>
              </a:rPr>
              <a:t>paix</a:t>
            </a:r>
            <a:r>
              <a:rPr lang="en-GB" dirty="0">
                <a:ea typeface="+mn-lt"/>
                <a:cs typeface="+mn-lt"/>
              </a:rPr>
              <a:t>. Un </a:t>
            </a:r>
            <a:r>
              <a:rPr lang="en-GB" dirty="0" err="1">
                <a:ea typeface="+mn-lt"/>
                <a:cs typeface="+mn-lt"/>
              </a:rPr>
              <a:t>sergent</a:t>
            </a:r>
            <a:r>
              <a:rPr lang="en-GB" dirty="0">
                <a:ea typeface="+mn-lt"/>
                <a:cs typeface="+mn-lt"/>
              </a:rPr>
              <a:t> de </a:t>
            </a:r>
            <a:r>
              <a:rPr lang="en-GB" dirty="0" err="1">
                <a:ea typeface="+mn-lt"/>
                <a:cs typeface="+mn-lt"/>
              </a:rPr>
              <a:t>votre</a:t>
            </a:r>
            <a:r>
              <a:rPr lang="en-GB" dirty="0">
                <a:ea typeface="+mn-lt"/>
                <a:cs typeface="+mn-lt"/>
              </a:rPr>
              <a:t> </a:t>
            </a:r>
            <a:r>
              <a:rPr lang="en-GB" dirty="0" err="1">
                <a:ea typeface="+mn-lt"/>
                <a:cs typeface="+mn-lt"/>
              </a:rPr>
              <a:t>bataillon</a:t>
            </a:r>
            <a:r>
              <a:rPr lang="en-GB" dirty="0">
                <a:ea typeface="+mn-lt"/>
                <a:cs typeface="+mn-lt"/>
              </a:rPr>
              <a:t> fait des remarques </a:t>
            </a:r>
            <a:r>
              <a:rPr lang="en-GB" dirty="0" err="1">
                <a:ea typeface="+mn-lt"/>
                <a:cs typeface="+mn-lt"/>
              </a:rPr>
              <a:t>sexistes</a:t>
            </a:r>
            <a:r>
              <a:rPr lang="en-GB" dirty="0">
                <a:ea typeface="+mn-lt"/>
                <a:cs typeface="+mn-lt"/>
              </a:rPr>
              <a:t> sur le travail des </a:t>
            </a:r>
            <a:r>
              <a:rPr lang="en-GB" dirty="0" err="1">
                <a:ea typeface="+mn-lt"/>
                <a:cs typeface="+mn-lt"/>
              </a:rPr>
              <a:t>soldates</a:t>
            </a:r>
            <a:r>
              <a:rPr lang="en-GB" dirty="0">
                <a:ea typeface="+mn-lt"/>
                <a:cs typeface="+mn-lt"/>
              </a:rPr>
              <a:t> de la </a:t>
            </a:r>
            <a:r>
              <a:rPr lang="en-GB" dirty="0" err="1">
                <a:ea typeface="+mn-lt"/>
                <a:cs typeface="+mn-lt"/>
              </a:rPr>
              <a:t>paix</a:t>
            </a:r>
            <a:r>
              <a:rPr lang="en-GB" dirty="0">
                <a:ea typeface="+mn-lt"/>
                <a:cs typeface="+mn-lt"/>
              </a:rPr>
              <a:t>. Il </a:t>
            </a:r>
            <a:r>
              <a:rPr lang="en-GB" dirty="0" err="1">
                <a:ea typeface="+mn-lt"/>
                <a:cs typeface="+mn-lt"/>
              </a:rPr>
              <a:t>affirme</a:t>
            </a:r>
            <a:r>
              <a:rPr lang="en-GB" dirty="0">
                <a:ea typeface="+mn-lt"/>
                <a:cs typeface="+mn-lt"/>
              </a:rPr>
              <a:t> </a:t>
            </a:r>
            <a:r>
              <a:rPr lang="en-GB" dirty="0" err="1">
                <a:ea typeface="+mn-lt"/>
                <a:cs typeface="+mn-lt"/>
              </a:rPr>
              <a:t>souvent</a:t>
            </a:r>
            <a:r>
              <a:rPr lang="en-GB" dirty="0">
                <a:ea typeface="+mn-lt"/>
                <a:cs typeface="+mn-lt"/>
              </a:rPr>
              <a:t> que les femmes constituent un danger pour les </a:t>
            </a:r>
            <a:r>
              <a:rPr lang="en-GB" dirty="0" err="1">
                <a:ea typeface="+mn-lt"/>
                <a:cs typeface="+mn-lt"/>
              </a:rPr>
              <a:t>soldats</a:t>
            </a:r>
            <a:r>
              <a:rPr lang="en-GB" dirty="0">
                <a:ea typeface="+mn-lt"/>
                <a:cs typeface="+mn-lt"/>
              </a:rPr>
              <a:t> du </a:t>
            </a:r>
            <a:r>
              <a:rPr lang="en-GB" dirty="0" err="1">
                <a:ea typeface="+mn-lt"/>
                <a:cs typeface="+mn-lt"/>
              </a:rPr>
              <a:t>bataillon</a:t>
            </a:r>
            <a:r>
              <a:rPr lang="en-GB" dirty="0">
                <a:ea typeface="+mn-lt"/>
                <a:cs typeface="+mn-lt"/>
              </a:rPr>
              <a:t> et pour toute la Mission, </a:t>
            </a:r>
            <a:r>
              <a:rPr lang="en-GB" dirty="0" err="1">
                <a:ea typeface="+mn-lt"/>
                <a:cs typeface="+mn-lt"/>
              </a:rPr>
              <a:t>parce</a:t>
            </a:r>
            <a:r>
              <a:rPr lang="en-GB" dirty="0">
                <a:ea typeface="+mn-lt"/>
                <a:cs typeface="+mn-lt"/>
              </a:rPr>
              <a:t> </a:t>
            </a:r>
            <a:r>
              <a:rPr lang="en-GB" dirty="0" err="1">
                <a:ea typeface="+mn-lt"/>
                <a:cs typeface="+mn-lt"/>
              </a:rPr>
              <a:t>qu’elles</a:t>
            </a:r>
            <a:r>
              <a:rPr lang="en-GB" dirty="0">
                <a:ea typeface="+mn-lt"/>
                <a:cs typeface="+mn-lt"/>
              </a:rPr>
              <a:t> </a:t>
            </a:r>
            <a:r>
              <a:rPr lang="en-GB" dirty="0" err="1">
                <a:ea typeface="+mn-lt"/>
                <a:cs typeface="+mn-lt"/>
              </a:rPr>
              <a:t>sont</a:t>
            </a:r>
            <a:r>
              <a:rPr lang="en-GB" dirty="0">
                <a:ea typeface="+mn-lt"/>
                <a:cs typeface="+mn-lt"/>
              </a:rPr>
              <a:t> </a:t>
            </a:r>
            <a:r>
              <a:rPr lang="en-GB" dirty="0" err="1">
                <a:ea typeface="+mn-lt"/>
                <a:cs typeface="+mn-lt"/>
              </a:rPr>
              <a:t>incompétentes</a:t>
            </a:r>
            <a:r>
              <a:rPr lang="en-GB" dirty="0">
                <a:ea typeface="+mn-lt"/>
                <a:cs typeface="+mn-lt"/>
              </a:rPr>
              <a:t>, </a:t>
            </a:r>
            <a:r>
              <a:rPr lang="en-GB" dirty="0" err="1">
                <a:ea typeface="+mn-lt"/>
                <a:cs typeface="+mn-lt"/>
              </a:rPr>
              <a:t>vulnérables</a:t>
            </a:r>
            <a:r>
              <a:rPr lang="en-GB" dirty="0">
                <a:ea typeface="+mn-lt"/>
                <a:cs typeface="+mn-lt"/>
              </a:rPr>
              <a:t> et </a:t>
            </a:r>
            <a:r>
              <a:rPr lang="en-GB" dirty="0" err="1">
                <a:ea typeface="+mn-lt"/>
                <a:cs typeface="+mn-lt"/>
              </a:rPr>
              <a:t>faibles</a:t>
            </a:r>
            <a:r>
              <a:rPr lang="en-GB" dirty="0">
                <a:ea typeface="+mn-lt"/>
                <a:cs typeface="+mn-lt"/>
              </a:rPr>
              <a:t>. Il se plaint de devoir faire des </a:t>
            </a:r>
            <a:r>
              <a:rPr lang="en-GB" dirty="0" err="1">
                <a:ea typeface="+mn-lt"/>
                <a:cs typeface="+mn-lt"/>
              </a:rPr>
              <a:t>patrouilles</a:t>
            </a:r>
            <a:r>
              <a:rPr lang="en-GB" dirty="0">
                <a:ea typeface="+mn-lt"/>
                <a:cs typeface="+mn-lt"/>
              </a:rPr>
              <a:t> avec des femmes.</a:t>
            </a:r>
            <a:endParaRPr lang="fr-FR" dirty="0"/>
          </a:p>
          <a:p>
            <a:pPr algn="just"/>
            <a:endParaRPr lang="en-GB"/>
          </a:p>
          <a:p>
            <a:pPr algn="just"/>
            <a:r>
              <a:rPr lang="en-GB" b="1" err="1">
                <a:ea typeface="+mn-lt"/>
                <a:cs typeface="+mn-lt"/>
              </a:rPr>
              <a:t>Problème</a:t>
            </a:r>
            <a:r>
              <a:rPr lang="en-GB" b="1" dirty="0">
                <a:ea typeface="+mn-lt"/>
                <a:cs typeface="+mn-lt"/>
              </a:rPr>
              <a:t> :</a:t>
            </a:r>
            <a:r>
              <a:rPr lang="en-GB" dirty="0">
                <a:ea typeface="+mn-lt"/>
                <a:cs typeface="+mn-lt"/>
              </a:rPr>
              <a:t> </a:t>
            </a:r>
            <a:r>
              <a:rPr lang="en-GB" err="1">
                <a:ea typeface="+mn-lt"/>
                <a:cs typeface="+mn-lt"/>
              </a:rPr>
              <a:t>L’une</a:t>
            </a:r>
            <a:r>
              <a:rPr lang="en-GB" dirty="0">
                <a:ea typeface="+mn-lt"/>
                <a:cs typeface="+mn-lt"/>
              </a:rPr>
              <a:t> de </a:t>
            </a:r>
            <a:r>
              <a:rPr lang="en-GB" err="1">
                <a:ea typeface="+mn-lt"/>
                <a:cs typeface="+mn-lt"/>
              </a:rPr>
              <a:t>vos</a:t>
            </a:r>
            <a:r>
              <a:rPr lang="en-GB" dirty="0">
                <a:ea typeface="+mn-lt"/>
                <a:cs typeface="+mn-lt"/>
              </a:rPr>
              <a:t> </a:t>
            </a:r>
            <a:r>
              <a:rPr lang="en-GB" err="1">
                <a:ea typeface="+mn-lt"/>
                <a:cs typeface="+mn-lt"/>
              </a:rPr>
              <a:t>collègues</a:t>
            </a:r>
            <a:r>
              <a:rPr lang="en-GB" dirty="0">
                <a:ea typeface="+mn-lt"/>
                <a:cs typeface="+mn-lt"/>
              </a:rPr>
              <a:t>, </a:t>
            </a:r>
            <a:r>
              <a:rPr lang="en-GB" err="1">
                <a:ea typeface="+mn-lt"/>
                <a:cs typeface="+mn-lt"/>
              </a:rPr>
              <a:t>une</a:t>
            </a:r>
            <a:r>
              <a:rPr lang="en-GB" dirty="0">
                <a:ea typeface="+mn-lt"/>
                <a:cs typeface="+mn-lt"/>
              </a:rPr>
              <a:t> </a:t>
            </a:r>
            <a:r>
              <a:rPr lang="en-GB" err="1">
                <a:ea typeface="+mn-lt"/>
                <a:cs typeface="+mn-lt"/>
              </a:rPr>
              <a:t>soldate</a:t>
            </a:r>
            <a:r>
              <a:rPr lang="en-GB" dirty="0">
                <a:ea typeface="+mn-lt"/>
                <a:cs typeface="+mn-lt"/>
              </a:rPr>
              <a:t>, </a:t>
            </a:r>
            <a:r>
              <a:rPr lang="en-GB" err="1">
                <a:ea typeface="+mn-lt"/>
                <a:cs typeface="+mn-lt"/>
              </a:rPr>
              <a:t>est</a:t>
            </a:r>
            <a:r>
              <a:rPr lang="en-GB" dirty="0">
                <a:ea typeface="+mn-lt"/>
                <a:cs typeface="+mn-lt"/>
              </a:rPr>
              <a:t> </a:t>
            </a:r>
            <a:r>
              <a:rPr lang="en-GB" err="1">
                <a:ea typeface="+mn-lt"/>
                <a:cs typeface="+mn-lt"/>
              </a:rPr>
              <a:t>manifestement</a:t>
            </a:r>
            <a:r>
              <a:rPr lang="en-GB" dirty="0">
                <a:ea typeface="+mn-lt"/>
                <a:cs typeface="+mn-lt"/>
              </a:rPr>
              <a:t> mal à </a:t>
            </a:r>
            <a:r>
              <a:rPr lang="en-GB" err="1">
                <a:ea typeface="+mn-lt"/>
                <a:cs typeface="+mn-lt"/>
              </a:rPr>
              <a:t>l’aise</a:t>
            </a:r>
            <a:r>
              <a:rPr lang="en-GB" dirty="0">
                <a:ea typeface="+mn-lt"/>
                <a:cs typeface="+mn-lt"/>
              </a:rPr>
              <a:t> face à </a:t>
            </a:r>
            <a:r>
              <a:rPr lang="en-GB" err="1">
                <a:ea typeface="+mn-lt"/>
                <a:cs typeface="+mn-lt"/>
              </a:rPr>
              <a:t>ces</a:t>
            </a:r>
            <a:r>
              <a:rPr lang="en-GB" dirty="0">
                <a:ea typeface="+mn-lt"/>
                <a:cs typeface="+mn-lt"/>
              </a:rPr>
              <a:t> remarques. </a:t>
            </a:r>
            <a:r>
              <a:rPr lang="en-GB" err="1">
                <a:ea typeface="+mn-lt"/>
                <a:cs typeface="+mn-lt"/>
              </a:rPr>
              <a:t>C’est</a:t>
            </a:r>
            <a:r>
              <a:rPr lang="en-GB" dirty="0">
                <a:ea typeface="+mn-lt"/>
                <a:cs typeface="+mn-lt"/>
              </a:rPr>
              <a:t> la première </a:t>
            </a:r>
            <a:r>
              <a:rPr lang="en-GB" err="1">
                <a:ea typeface="+mn-lt"/>
                <a:cs typeface="+mn-lt"/>
              </a:rPr>
              <a:t>fois</a:t>
            </a:r>
            <a:r>
              <a:rPr lang="en-GB" dirty="0">
                <a:ea typeface="+mn-lt"/>
                <a:cs typeface="+mn-lt"/>
              </a:rPr>
              <a:t> </a:t>
            </a:r>
            <a:r>
              <a:rPr lang="en-GB" err="1">
                <a:ea typeface="+mn-lt"/>
                <a:cs typeface="+mn-lt"/>
              </a:rPr>
              <a:t>qu’elle</a:t>
            </a:r>
            <a:r>
              <a:rPr lang="en-GB" dirty="0">
                <a:ea typeface="+mn-lt"/>
                <a:cs typeface="+mn-lt"/>
              </a:rPr>
              <a:t> </a:t>
            </a:r>
            <a:r>
              <a:rPr lang="en-GB" err="1">
                <a:ea typeface="+mn-lt"/>
                <a:cs typeface="+mn-lt"/>
              </a:rPr>
              <a:t>est</a:t>
            </a:r>
            <a:r>
              <a:rPr lang="en-GB" dirty="0">
                <a:ea typeface="+mn-lt"/>
                <a:cs typeface="+mn-lt"/>
              </a:rPr>
              <a:t> </a:t>
            </a:r>
            <a:r>
              <a:rPr lang="en-GB" err="1">
                <a:ea typeface="+mn-lt"/>
                <a:cs typeface="+mn-lt"/>
              </a:rPr>
              <a:t>déployée</a:t>
            </a:r>
            <a:r>
              <a:rPr lang="en-GB" dirty="0">
                <a:ea typeface="+mn-lt"/>
                <a:cs typeface="+mn-lt"/>
              </a:rPr>
              <a:t> dans </a:t>
            </a:r>
            <a:r>
              <a:rPr lang="en-GB" err="1">
                <a:ea typeface="+mn-lt"/>
                <a:cs typeface="+mn-lt"/>
              </a:rPr>
              <a:t>une</a:t>
            </a:r>
            <a:r>
              <a:rPr lang="en-GB" dirty="0">
                <a:ea typeface="+mn-lt"/>
                <a:cs typeface="+mn-lt"/>
              </a:rPr>
              <a:t> mission. Vous </a:t>
            </a:r>
            <a:r>
              <a:rPr lang="en-GB" err="1">
                <a:ea typeface="+mn-lt"/>
                <a:cs typeface="+mn-lt"/>
              </a:rPr>
              <a:t>remarquez</a:t>
            </a:r>
            <a:r>
              <a:rPr lang="en-GB" dirty="0">
                <a:ea typeface="+mn-lt"/>
                <a:cs typeface="+mn-lt"/>
              </a:rPr>
              <a:t> </a:t>
            </a:r>
            <a:r>
              <a:rPr lang="en-GB" err="1">
                <a:ea typeface="+mn-lt"/>
                <a:cs typeface="+mn-lt"/>
              </a:rPr>
              <a:t>qu’elle</a:t>
            </a:r>
            <a:r>
              <a:rPr lang="en-GB" dirty="0">
                <a:ea typeface="+mn-lt"/>
                <a:cs typeface="+mn-lt"/>
              </a:rPr>
              <a:t> </a:t>
            </a:r>
            <a:r>
              <a:rPr lang="en-GB" err="1">
                <a:ea typeface="+mn-lt"/>
                <a:cs typeface="+mn-lt"/>
              </a:rPr>
              <a:t>essaye</a:t>
            </a:r>
            <a:r>
              <a:rPr lang="en-GB" dirty="0">
                <a:ea typeface="+mn-lt"/>
                <a:cs typeface="+mn-lt"/>
              </a:rPr>
              <a:t> </a:t>
            </a:r>
            <a:r>
              <a:rPr lang="en-GB" err="1">
                <a:ea typeface="+mn-lt"/>
                <a:cs typeface="+mn-lt"/>
              </a:rPr>
              <a:t>d’éviter</a:t>
            </a:r>
            <a:r>
              <a:rPr lang="en-GB" dirty="0">
                <a:ea typeface="+mn-lt"/>
                <a:cs typeface="+mn-lt"/>
              </a:rPr>
              <a:t> le </a:t>
            </a:r>
            <a:r>
              <a:rPr lang="en-GB" err="1">
                <a:ea typeface="+mn-lt"/>
                <a:cs typeface="+mn-lt"/>
              </a:rPr>
              <a:t>sergent</a:t>
            </a:r>
            <a:r>
              <a:rPr lang="en-GB" dirty="0">
                <a:ea typeface="+mn-lt"/>
                <a:cs typeface="+mn-lt"/>
              </a:rPr>
              <a:t> </a:t>
            </a:r>
            <a:r>
              <a:rPr lang="en-GB" err="1">
                <a:ea typeface="+mn-lt"/>
                <a:cs typeface="+mn-lt"/>
              </a:rPr>
              <a:t>mais</a:t>
            </a:r>
            <a:r>
              <a:rPr lang="en-GB" dirty="0">
                <a:ea typeface="+mn-lt"/>
                <a:cs typeface="+mn-lt"/>
              </a:rPr>
              <a:t> </a:t>
            </a:r>
            <a:r>
              <a:rPr lang="en-GB" err="1">
                <a:ea typeface="+mn-lt"/>
                <a:cs typeface="+mn-lt"/>
              </a:rPr>
              <a:t>qu’elle</a:t>
            </a:r>
            <a:r>
              <a:rPr lang="en-GB" dirty="0">
                <a:ea typeface="+mn-lt"/>
                <a:cs typeface="+mn-lt"/>
              </a:rPr>
              <a:t> </a:t>
            </a:r>
            <a:r>
              <a:rPr lang="en-GB" err="1">
                <a:ea typeface="+mn-lt"/>
                <a:cs typeface="+mn-lt"/>
              </a:rPr>
              <a:t>est</a:t>
            </a:r>
            <a:r>
              <a:rPr lang="en-GB" dirty="0">
                <a:ea typeface="+mn-lt"/>
                <a:cs typeface="+mn-lt"/>
              </a:rPr>
              <a:t> </a:t>
            </a:r>
            <a:r>
              <a:rPr lang="en-GB" err="1">
                <a:ea typeface="+mn-lt"/>
                <a:cs typeface="+mn-lt"/>
              </a:rPr>
              <a:t>parfois</a:t>
            </a:r>
            <a:r>
              <a:rPr lang="en-GB" dirty="0">
                <a:ea typeface="+mn-lt"/>
                <a:cs typeface="+mn-lt"/>
              </a:rPr>
              <a:t> </a:t>
            </a:r>
            <a:r>
              <a:rPr lang="en-GB" err="1">
                <a:ea typeface="+mn-lt"/>
                <a:cs typeface="+mn-lt"/>
              </a:rPr>
              <a:t>obligée</a:t>
            </a:r>
            <a:r>
              <a:rPr lang="en-GB" dirty="0">
                <a:ea typeface="+mn-lt"/>
                <a:cs typeface="+mn-lt"/>
              </a:rPr>
              <a:t> de le consulter </a:t>
            </a:r>
            <a:r>
              <a:rPr lang="en-GB" err="1">
                <a:ea typeface="+mn-lt"/>
                <a:cs typeface="+mn-lt"/>
              </a:rPr>
              <a:t>ou</a:t>
            </a:r>
            <a:r>
              <a:rPr lang="en-GB" dirty="0">
                <a:ea typeface="+mn-lt"/>
                <a:cs typeface="+mn-lt"/>
              </a:rPr>
              <a:t> de </a:t>
            </a:r>
            <a:r>
              <a:rPr lang="en-GB" err="1">
                <a:ea typeface="+mn-lt"/>
                <a:cs typeface="+mn-lt"/>
              </a:rPr>
              <a:t>travailler</a:t>
            </a:r>
            <a:r>
              <a:rPr lang="en-GB" dirty="0">
                <a:ea typeface="+mn-lt"/>
                <a:cs typeface="+mn-lt"/>
              </a:rPr>
              <a:t> avec </a:t>
            </a:r>
            <a:r>
              <a:rPr lang="en-GB" err="1">
                <a:ea typeface="+mn-lt"/>
                <a:cs typeface="+mn-lt"/>
              </a:rPr>
              <a:t>lui</a:t>
            </a:r>
            <a:r>
              <a:rPr lang="en-GB" dirty="0">
                <a:ea typeface="+mn-lt"/>
                <a:cs typeface="+mn-lt"/>
              </a:rPr>
              <a:t>. Un jour, </a:t>
            </a:r>
            <a:r>
              <a:rPr lang="en-GB" err="1">
                <a:ea typeface="+mn-lt"/>
                <a:cs typeface="+mn-lt"/>
              </a:rPr>
              <a:t>vous</a:t>
            </a:r>
            <a:r>
              <a:rPr lang="en-GB" dirty="0">
                <a:ea typeface="+mn-lt"/>
                <a:cs typeface="+mn-lt"/>
              </a:rPr>
              <a:t> la </a:t>
            </a:r>
            <a:r>
              <a:rPr lang="en-GB" err="1">
                <a:ea typeface="+mn-lt"/>
                <a:cs typeface="+mn-lt"/>
              </a:rPr>
              <a:t>voyez</a:t>
            </a:r>
            <a:r>
              <a:rPr lang="en-GB" dirty="0">
                <a:ea typeface="+mn-lt"/>
                <a:cs typeface="+mn-lt"/>
              </a:rPr>
              <a:t> à son bureau, très </a:t>
            </a:r>
            <a:r>
              <a:rPr lang="en-GB" err="1">
                <a:ea typeface="+mn-lt"/>
                <a:cs typeface="+mn-lt"/>
              </a:rPr>
              <a:t>contrariée</a:t>
            </a:r>
            <a:r>
              <a:rPr lang="en-GB" dirty="0">
                <a:ea typeface="+mn-lt"/>
                <a:cs typeface="+mn-lt"/>
              </a:rPr>
              <a:t>. Vous </a:t>
            </a:r>
            <a:r>
              <a:rPr lang="en-GB" err="1">
                <a:ea typeface="+mn-lt"/>
                <a:cs typeface="+mn-lt"/>
              </a:rPr>
              <a:t>lui</a:t>
            </a:r>
            <a:r>
              <a:rPr lang="en-GB" dirty="0">
                <a:ea typeface="+mn-lt"/>
                <a:cs typeface="+mn-lt"/>
              </a:rPr>
              <a:t> </a:t>
            </a:r>
            <a:r>
              <a:rPr lang="en-GB" err="1">
                <a:ea typeface="+mn-lt"/>
                <a:cs typeface="+mn-lt"/>
              </a:rPr>
              <a:t>demandez</a:t>
            </a:r>
            <a:r>
              <a:rPr lang="en-GB" dirty="0">
                <a:ea typeface="+mn-lt"/>
                <a:cs typeface="+mn-lt"/>
              </a:rPr>
              <a:t> </a:t>
            </a:r>
            <a:r>
              <a:rPr lang="en-GB" err="1">
                <a:ea typeface="+mn-lt"/>
                <a:cs typeface="+mn-lt"/>
              </a:rPr>
              <a:t>ce</a:t>
            </a:r>
            <a:r>
              <a:rPr lang="en-GB" dirty="0">
                <a:ea typeface="+mn-lt"/>
                <a:cs typeface="+mn-lt"/>
              </a:rPr>
              <a:t> qui se passe, et </a:t>
            </a:r>
            <a:r>
              <a:rPr lang="en-GB" err="1">
                <a:ea typeface="+mn-lt"/>
                <a:cs typeface="+mn-lt"/>
              </a:rPr>
              <a:t>elle</a:t>
            </a:r>
            <a:r>
              <a:rPr lang="en-GB" dirty="0">
                <a:ea typeface="+mn-lt"/>
                <a:cs typeface="+mn-lt"/>
              </a:rPr>
              <a:t> se </a:t>
            </a:r>
            <a:r>
              <a:rPr lang="en-GB" err="1">
                <a:ea typeface="+mn-lt"/>
                <a:cs typeface="+mn-lt"/>
              </a:rPr>
              <a:t>confie</a:t>
            </a:r>
            <a:r>
              <a:rPr lang="en-GB" dirty="0">
                <a:ea typeface="+mn-lt"/>
                <a:cs typeface="+mn-lt"/>
              </a:rPr>
              <a:t> </a:t>
            </a:r>
            <a:r>
              <a:rPr lang="en-GB" err="1">
                <a:ea typeface="+mn-lt"/>
                <a:cs typeface="+mn-lt"/>
              </a:rPr>
              <a:t>en</a:t>
            </a:r>
            <a:r>
              <a:rPr lang="en-GB" dirty="0">
                <a:ea typeface="+mn-lt"/>
                <a:cs typeface="+mn-lt"/>
              </a:rPr>
              <a:t> </a:t>
            </a:r>
            <a:r>
              <a:rPr lang="en-GB" err="1">
                <a:ea typeface="+mn-lt"/>
                <a:cs typeface="+mn-lt"/>
              </a:rPr>
              <a:t>vous</a:t>
            </a:r>
            <a:r>
              <a:rPr lang="en-GB" dirty="0">
                <a:ea typeface="+mn-lt"/>
                <a:cs typeface="+mn-lt"/>
              </a:rPr>
              <a:t> </a:t>
            </a:r>
            <a:r>
              <a:rPr lang="en-GB" err="1">
                <a:ea typeface="+mn-lt"/>
                <a:cs typeface="+mn-lt"/>
              </a:rPr>
              <a:t>disant</a:t>
            </a:r>
            <a:r>
              <a:rPr lang="en-GB" dirty="0">
                <a:ea typeface="+mn-lt"/>
                <a:cs typeface="+mn-lt"/>
              </a:rPr>
              <a:t> que le </a:t>
            </a:r>
            <a:r>
              <a:rPr lang="en-GB" err="1">
                <a:ea typeface="+mn-lt"/>
                <a:cs typeface="+mn-lt"/>
              </a:rPr>
              <a:t>sergent</a:t>
            </a:r>
            <a:r>
              <a:rPr lang="en-GB" dirty="0">
                <a:ea typeface="+mn-lt"/>
                <a:cs typeface="+mn-lt"/>
              </a:rPr>
              <a:t> a </a:t>
            </a:r>
            <a:r>
              <a:rPr lang="en-GB" err="1">
                <a:ea typeface="+mn-lt"/>
                <a:cs typeface="+mn-lt"/>
              </a:rPr>
              <a:t>vivement</a:t>
            </a:r>
            <a:r>
              <a:rPr lang="en-GB" dirty="0">
                <a:ea typeface="+mn-lt"/>
                <a:cs typeface="+mn-lt"/>
              </a:rPr>
              <a:t> </a:t>
            </a:r>
            <a:r>
              <a:rPr lang="en-GB" err="1">
                <a:ea typeface="+mn-lt"/>
                <a:cs typeface="+mn-lt"/>
              </a:rPr>
              <a:t>critiqué</a:t>
            </a:r>
            <a:r>
              <a:rPr lang="en-GB" dirty="0">
                <a:ea typeface="+mn-lt"/>
                <a:cs typeface="+mn-lt"/>
              </a:rPr>
              <a:t> le rapport de </a:t>
            </a:r>
            <a:r>
              <a:rPr lang="en-GB" err="1">
                <a:ea typeface="+mn-lt"/>
                <a:cs typeface="+mn-lt"/>
              </a:rPr>
              <a:t>patrouille</a:t>
            </a:r>
            <a:r>
              <a:rPr lang="en-GB" dirty="0">
                <a:ea typeface="+mn-lt"/>
                <a:cs typeface="+mn-lt"/>
              </a:rPr>
              <a:t> </a:t>
            </a:r>
            <a:r>
              <a:rPr lang="en-GB" err="1">
                <a:ea typeface="+mn-lt"/>
                <a:cs typeface="+mn-lt"/>
              </a:rPr>
              <a:t>qu’elle</a:t>
            </a:r>
            <a:r>
              <a:rPr lang="en-GB" dirty="0">
                <a:ea typeface="+mn-lt"/>
                <a:cs typeface="+mn-lt"/>
              </a:rPr>
              <a:t> </a:t>
            </a:r>
            <a:r>
              <a:rPr lang="en-GB" err="1">
                <a:ea typeface="+mn-lt"/>
                <a:cs typeface="+mn-lt"/>
              </a:rPr>
              <a:t>avait</a:t>
            </a:r>
            <a:r>
              <a:rPr lang="en-GB" dirty="0">
                <a:ea typeface="+mn-lt"/>
                <a:cs typeface="+mn-lt"/>
              </a:rPr>
              <a:t> </a:t>
            </a:r>
            <a:r>
              <a:rPr lang="en-GB" err="1">
                <a:ea typeface="+mn-lt"/>
                <a:cs typeface="+mn-lt"/>
              </a:rPr>
              <a:t>établi</a:t>
            </a:r>
            <a:r>
              <a:rPr lang="en-GB" dirty="0">
                <a:ea typeface="+mn-lt"/>
                <a:cs typeface="+mn-lt"/>
              </a:rPr>
              <a:t> avec </a:t>
            </a:r>
            <a:r>
              <a:rPr lang="en-GB" err="1">
                <a:ea typeface="+mn-lt"/>
                <a:cs typeface="+mn-lt"/>
              </a:rPr>
              <a:t>une</a:t>
            </a:r>
            <a:r>
              <a:rPr lang="en-GB" dirty="0">
                <a:ea typeface="+mn-lt"/>
                <a:cs typeface="+mn-lt"/>
              </a:rPr>
              <a:t> </a:t>
            </a:r>
            <a:r>
              <a:rPr lang="en-GB" err="1">
                <a:ea typeface="+mn-lt"/>
                <a:cs typeface="+mn-lt"/>
              </a:rPr>
              <a:t>autre</a:t>
            </a:r>
            <a:r>
              <a:rPr lang="en-GB" dirty="0">
                <a:ea typeface="+mn-lt"/>
                <a:cs typeface="+mn-lt"/>
              </a:rPr>
              <a:t> </a:t>
            </a:r>
            <a:r>
              <a:rPr lang="en-GB" err="1">
                <a:ea typeface="+mn-lt"/>
                <a:cs typeface="+mn-lt"/>
              </a:rPr>
              <a:t>collègue</a:t>
            </a:r>
            <a:r>
              <a:rPr lang="en-GB" dirty="0">
                <a:ea typeface="+mn-lt"/>
                <a:cs typeface="+mn-lt"/>
              </a:rPr>
              <a:t>. Il </a:t>
            </a:r>
            <a:r>
              <a:rPr lang="en-GB" err="1">
                <a:ea typeface="+mn-lt"/>
                <a:cs typeface="+mn-lt"/>
              </a:rPr>
              <a:t>lui</a:t>
            </a:r>
            <a:r>
              <a:rPr lang="en-GB" dirty="0">
                <a:ea typeface="+mn-lt"/>
                <a:cs typeface="+mn-lt"/>
              </a:rPr>
              <a:t> </a:t>
            </a:r>
            <a:r>
              <a:rPr lang="en-GB" err="1">
                <a:ea typeface="+mn-lt"/>
                <a:cs typeface="+mn-lt"/>
              </a:rPr>
              <a:t>avait</a:t>
            </a:r>
            <a:r>
              <a:rPr lang="en-GB" dirty="0">
                <a:ea typeface="+mn-lt"/>
                <a:cs typeface="+mn-lt"/>
              </a:rPr>
              <a:t> </a:t>
            </a:r>
            <a:r>
              <a:rPr lang="en-GB" err="1">
                <a:ea typeface="+mn-lt"/>
                <a:cs typeface="+mn-lt"/>
              </a:rPr>
              <a:t>crié</a:t>
            </a:r>
            <a:r>
              <a:rPr lang="en-GB" dirty="0">
                <a:ea typeface="+mn-lt"/>
                <a:cs typeface="+mn-lt"/>
              </a:rPr>
              <a:t> dessus </a:t>
            </a:r>
            <a:r>
              <a:rPr lang="en-GB" err="1">
                <a:ea typeface="+mn-lt"/>
                <a:cs typeface="+mn-lt"/>
              </a:rPr>
              <a:t>en</a:t>
            </a:r>
            <a:r>
              <a:rPr lang="en-GB" dirty="0">
                <a:ea typeface="+mn-lt"/>
                <a:cs typeface="+mn-lt"/>
              </a:rPr>
              <a:t> </a:t>
            </a:r>
            <a:r>
              <a:rPr lang="en-GB" err="1">
                <a:ea typeface="+mn-lt"/>
                <a:cs typeface="+mn-lt"/>
              </a:rPr>
              <a:t>disant</a:t>
            </a:r>
            <a:r>
              <a:rPr lang="en-GB" dirty="0">
                <a:ea typeface="+mn-lt"/>
                <a:cs typeface="+mn-lt"/>
              </a:rPr>
              <a:t> que le rapport </a:t>
            </a:r>
            <a:r>
              <a:rPr lang="en-GB" err="1">
                <a:ea typeface="+mn-lt"/>
                <a:cs typeface="+mn-lt"/>
              </a:rPr>
              <a:t>n’était</a:t>
            </a:r>
            <a:r>
              <a:rPr lang="en-GB" dirty="0">
                <a:ea typeface="+mn-lt"/>
                <a:cs typeface="+mn-lt"/>
              </a:rPr>
              <a:t> pas bon et </a:t>
            </a:r>
            <a:r>
              <a:rPr lang="en-GB" err="1">
                <a:ea typeface="+mn-lt"/>
                <a:cs typeface="+mn-lt"/>
              </a:rPr>
              <a:t>qu’elle</a:t>
            </a:r>
            <a:r>
              <a:rPr lang="en-GB" dirty="0">
                <a:ea typeface="+mn-lt"/>
                <a:cs typeface="+mn-lt"/>
              </a:rPr>
              <a:t> </a:t>
            </a:r>
            <a:r>
              <a:rPr lang="en-GB" err="1">
                <a:ea typeface="+mn-lt"/>
                <a:cs typeface="+mn-lt"/>
              </a:rPr>
              <a:t>était</a:t>
            </a:r>
            <a:r>
              <a:rPr lang="en-GB" dirty="0">
                <a:ea typeface="+mn-lt"/>
                <a:cs typeface="+mn-lt"/>
              </a:rPr>
              <a:t> </a:t>
            </a:r>
            <a:r>
              <a:rPr lang="en-GB" err="1">
                <a:ea typeface="+mn-lt"/>
                <a:cs typeface="+mn-lt"/>
              </a:rPr>
              <a:t>incompétente</a:t>
            </a:r>
            <a:r>
              <a:rPr lang="en-GB" dirty="0">
                <a:ea typeface="+mn-lt"/>
                <a:cs typeface="+mn-lt"/>
              </a:rPr>
              <a:t>, </a:t>
            </a:r>
            <a:r>
              <a:rPr lang="en-GB" err="1">
                <a:ea typeface="+mn-lt"/>
                <a:cs typeface="+mn-lt"/>
              </a:rPr>
              <a:t>comme</a:t>
            </a:r>
            <a:r>
              <a:rPr lang="en-GB" dirty="0">
                <a:ea typeface="+mn-lt"/>
                <a:cs typeface="+mn-lt"/>
              </a:rPr>
              <a:t> </a:t>
            </a:r>
            <a:r>
              <a:rPr lang="en-GB" err="1">
                <a:ea typeface="+mn-lt"/>
                <a:cs typeface="+mn-lt"/>
              </a:rPr>
              <a:t>toutes</a:t>
            </a:r>
            <a:r>
              <a:rPr lang="en-GB" dirty="0">
                <a:ea typeface="+mn-lt"/>
                <a:cs typeface="+mn-lt"/>
              </a:rPr>
              <a:t> les </a:t>
            </a:r>
            <a:r>
              <a:rPr lang="en-GB" err="1">
                <a:ea typeface="+mn-lt"/>
                <a:cs typeface="+mn-lt"/>
              </a:rPr>
              <a:t>autres</a:t>
            </a:r>
            <a:r>
              <a:rPr lang="en-GB" dirty="0">
                <a:ea typeface="+mn-lt"/>
                <a:cs typeface="+mn-lt"/>
              </a:rPr>
              <a:t> femmes du </a:t>
            </a:r>
            <a:r>
              <a:rPr lang="en-GB" err="1">
                <a:ea typeface="+mn-lt"/>
                <a:cs typeface="+mn-lt"/>
              </a:rPr>
              <a:t>bataillon</a:t>
            </a:r>
            <a:r>
              <a:rPr lang="en-GB" dirty="0">
                <a:ea typeface="+mn-lt"/>
                <a:cs typeface="+mn-lt"/>
              </a:rPr>
              <a:t>.</a:t>
            </a:r>
            <a:endParaRPr lang="en-GB" dirty="0"/>
          </a:p>
          <a:p>
            <a:pPr algn="just"/>
            <a:endParaRPr lang="en-GB" dirty="0">
              <a:ea typeface="+mn-lt"/>
              <a:cs typeface="+mn-lt"/>
            </a:endParaRPr>
          </a:p>
          <a:p>
            <a:pPr algn="just"/>
            <a:r>
              <a:rPr lang="en-GB" dirty="0" err="1">
                <a:ea typeface="+mn-lt"/>
                <a:cs typeface="+mn-lt"/>
              </a:rPr>
              <a:t>Lorsque</a:t>
            </a:r>
            <a:r>
              <a:rPr lang="en-GB" dirty="0">
                <a:ea typeface="+mn-lt"/>
                <a:cs typeface="+mn-lt"/>
              </a:rPr>
              <a:t> la </a:t>
            </a:r>
            <a:r>
              <a:rPr lang="en-GB" dirty="0" err="1">
                <a:ea typeface="+mn-lt"/>
                <a:cs typeface="+mn-lt"/>
              </a:rPr>
              <a:t>soldate</a:t>
            </a:r>
            <a:r>
              <a:rPr lang="en-GB" dirty="0">
                <a:ea typeface="+mn-lt"/>
                <a:cs typeface="+mn-lt"/>
              </a:rPr>
              <a:t> a </a:t>
            </a:r>
            <a:r>
              <a:rPr lang="en-GB" dirty="0" err="1">
                <a:ea typeface="+mn-lt"/>
                <a:cs typeface="+mn-lt"/>
              </a:rPr>
              <a:t>expliqué</a:t>
            </a:r>
            <a:r>
              <a:rPr lang="en-GB" dirty="0">
                <a:ea typeface="+mn-lt"/>
                <a:cs typeface="+mn-lt"/>
              </a:rPr>
              <a:t> la situation à </a:t>
            </a:r>
            <a:r>
              <a:rPr lang="en-GB" dirty="0" err="1">
                <a:ea typeface="+mn-lt"/>
                <a:cs typeface="+mn-lt"/>
              </a:rPr>
              <a:t>sa</a:t>
            </a:r>
            <a:r>
              <a:rPr lang="en-GB" dirty="0">
                <a:ea typeface="+mn-lt"/>
                <a:cs typeface="+mn-lt"/>
              </a:rPr>
              <a:t> </a:t>
            </a:r>
            <a:r>
              <a:rPr lang="en-GB" dirty="0" err="1">
                <a:ea typeface="+mn-lt"/>
                <a:cs typeface="+mn-lt"/>
              </a:rPr>
              <a:t>collègue</a:t>
            </a:r>
            <a:r>
              <a:rPr lang="en-GB" dirty="0">
                <a:ea typeface="+mn-lt"/>
                <a:cs typeface="+mn-lt"/>
              </a:rPr>
              <a:t> avec </a:t>
            </a:r>
            <a:r>
              <a:rPr lang="en-GB" dirty="0" err="1">
                <a:ea typeface="+mn-lt"/>
                <a:cs typeface="+mn-lt"/>
              </a:rPr>
              <a:t>laquelle</a:t>
            </a:r>
            <a:r>
              <a:rPr lang="en-GB" dirty="0">
                <a:ea typeface="+mn-lt"/>
                <a:cs typeface="+mn-lt"/>
              </a:rPr>
              <a:t> </a:t>
            </a:r>
            <a:r>
              <a:rPr lang="en-GB" dirty="0" err="1">
                <a:ea typeface="+mn-lt"/>
                <a:cs typeface="+mn-lt"/>
              </a:rPr>
              <a:t>elle</a:t>
            </a:r>
            <a:r>
              <a:rPr lang="en-GB" dirty="0">
                <a:ea typeface="+mn-lt"/>
                <a:cs typeface="+mn-lt"/>
              </a:rPr>
              <a:t> </a:t>
            </a:r>
            <a:r>
              <a:rPr lang="en-GB" dirty="0" err="1">
                <a:ea typeface="+mn-lt"/>
                <a:cs typeface="+mn-lt"/>
              </a:rPr>
              <a:t>avait</a:t>
            </a:r>
            <a:r>
              <a:rPr lang="en-GB" dirty="0">
                <a:ea typeface="+mn-lt"/>
                <a:cs typeface="+mn-lt"/>
              </a:rPr>
              <a:t> </a:t>
            </a:r>
            <a:r>
              <a:rPr lang="en-GB" dirty="0" err="1">
                <a:ea typeface="+mn-lt"/>
                <a:cs typeface="+mn-lt"/>
              </a:rPr>
              <a:t>rédigé</a:t>
            </a:r>
            <a:r>
              <a:rPr lang="en-GB" dirty="0">
                <a:ea typeface="+mn-lt"/>
                <a:cs typeface="+mn-lt"/>
              </a:rPr>
              <a:t> le rapport, </a:t>
            </a:r>
            <a:r>
              <a:rPr lang="en-GB" dirty="0" err="1">
                <a:ea typeface="+mn-lt"/>
                <a:cs typeface="+mn-lt"/>
              </a:rPr>
              <a:t>celle</a:t>
            </a:r>
            <a:r>
              <a:rPr lang="en-GB" dirty="0">
                <a:ea typeface="+mn-lt"/>
                <a:cs typeface="+mn-lt"/>
              </a:rPr>
              <a:t>-ci </a:t>
            </a:r>
            <a:r>
              <a:rPr lang="en-GB" dirty="0" err="1">
                <a:ea typeface="+mn-lt"/>
                <a:cs typeface="+mn-lt"/>
              </a:rPr>
              <a:t>lui</a:t>
            </a:r>
            <a:r>
              <a:rPr lang="en-GB" dirty="0">
                <a:ea typeface="+mn-lt"/>
                <a:cs typeface="+mn-lt"/>
              </a:rPr>
              <a:t> a </a:t>
            </a:r>
            <a:r>
              <a:rPr lang="en-GB" dirty="0" err="1">
                <a:ea typeface="+mn-lt"/>
                <a:cs typeface="+mn-lt"/>
              </a:rPr>
              <a:t>répondu</a:t>
            </a:r>
            <a:r>
              <a:rPr lang="en-GB" dirty="0">
                <a:ea typeface="+mn-lt"/>
                <a:cs typeface="+mn-lt"/>
              </a:rPr>
              <a:t> </a:t>
            </a:r>
            <a:r>
              <a:rPr lang="en-GB" dirty="0" err="1">
                <a:ea typeface="+mn-lt"/>
                <a:cs typeface="+mn-lt"/>
              </a:rPr>
              <a:t>qu’elle</a:t>
            </a:r>
            <a:r>
              <a:rPr lang="en-GB" dirty="0">
                <a:ea typeface="+mn-lt"/>
                <a:cs typeface="+mn-lt"/>
              </a:rPr>
              <a:t> ne </a:t>
            </a:r>
            <a:r>
              <a:rPr lang="en-GB" dirty="0" err="1">
                <a:ea typeface="+mn-lt"/>
                <a:cs typeface="+mn-lt"/>
              </a:rPr>
              <a:t>devait</a:t>
            </a:r>
            <a:r>
              <a:rPr lang="en-GB" dirty="0">
                <a:ea typeface="+mn-lt"/>
                <a:cs typeface="+mn-lt"/>
              </a:rPr>
              <a:t> pas se </a:t>
            </a:r>
            <a:r>
              <a:rPr lang="en-GB" dirty="0" err="1">
                <a:ea typeface="+mn-lt"/>
                <a:cs typeface="+mn-lt"/>
              </a:rPr>
              <a:t>sentir</a:t>
            </a:r>
            <a:r>
              <a:rPr lang="en-GB" dirty="0">
                <a:ea typeface="+mn-lt"/>
                <a:cs typeface="+mn-lt"/>
              </a:rPr>
              <a:t> </a:t>
            </a:r>
            <a:r>
              <a:rPr lang="en-GB" dirty="0" err="1">
                <a:ea typeface="+mn-lt"/>
                <a:cs typeface="+mn-lt"/>
              </a:rPr>
              <a:t>visée</a:t>
            </a:r>
            <a:r>
              <a:rPr lang="en-GB" dirty="0">
                <a:ea typeface="+mn-lt"/>
                <a:cs typeface="+mn-lt"/>
              </a:rPr>
              <a:t> par les remarques du </a:t>
            </a:r>
            <a:r>
              <a:rPr lang="en-GB" dirty="0" err="1">
                <a:ea typeface="+mn-lt"/>
                <a:cs typeface="+mn-lt"/>
              </a:rPr>
              <a:t>sergent</a:t>
            </a:r>
            <a:r>
              <a:rPr lang="en-GB" dirty="0">
                <a:ea typeface="+mn-lt"/>
                <a:cs typeface="+mn-lt"/>
              </a:rPr>
              <a:t>, que </a:t>
            </a:r>
            <a:r>
              <a:rPr lang="en-GB" dirty="0" err="1">
                <a:ea typeface="+mn-lt"/>
                <a:cs typeface="+mn-lt"/>
              </a:rPr>
              <a:t>cela</a:t>
            </a:r>
            <a:r>
              <a:rPr lang="en-GB" dirty="0">
                <a:ea typeface="+mn-lt"/>
                <a:cs typeface="+mn-lt"/>
              </a:rPr>
              <a:t> </a:t>
            </a:r>
            <a:r>
              <a:rPr lang="en-GB" dirty="0" err="1">
                <a:ea typeface="+mn-lt"/>
                <a:cs typeface="+mn-lt"/>
              </a:rPr>
              <a:t>faisait</a:t>
            </a:r>
            <a:r>
              <a:rPr lang="en-GB" dirty="0">
                <a:ea typeface="+mn-lt"/>
                <a:cs typeface="+mn-lt"/>
              </a:rPr>
              <a:t> </a:t>
            </a:r>
            <a:r>
              <a:rPr lang="en-GB" dirty="0" err="1">
                <a:ea typeface="+mn-lt"/>
                <a:cs typeface="+mn-lt"/>
              </a:rPr>
              <a:t>partie</a:t>
            </a:r>
            <a:r>
              <a:rPr lang="en-GB" dirty="0">
                <a:ea typeface="+mn-lt"/>
                <a:cs typeface="+mn-lt"/>
              </a:rPr>
              <a:t> des </a:t>
            </a:r>
            <a:r>
              <a:rPr lang="en-GB" dirty="0" err="1">
                <a:ea typeface="+mn-lt"/>
                <a:cs typeface="+mn-lt"/>
              </a:rPr>
              <a:t>réalités</a:t>
            </a:r>
            <a:r>
              <a:rPr lang="en-GB" dirty="0">
                <a:ea typeface="+mn-lt"/>
                <a:cs typeface="+mn-lt"/>
              </a:rPr>
              <a:t> </a:t>
            </a:r>
            <a:r>
              <a:rPr lang="en-GB" dirty="0" err="1">
                <a:ea typeface="+mn-lt"/>
                <a:cs typeface="+mn-lt"/>
              </a:rPr>
              <a:t>d’une</a:t>
            </a:r>
            <a:r>
              <a:rPr lang="en-GB" dirty="0">
                <a:ea typeface="+mn-lt"/>
                <a:cs typeface="+mn-lt"/>
              </a:rPr>
              <a:t> mission et </a:t>
            </a:r>
            <a:r>
              <a:rPr lang="en-GB" dirty="0" err="1">
                <a:ea typeface="+mn-lt"/>
                <a:cs typeface="+mn-lt"/>
              </a:rPr>
              <a:t>qu’elles</a:t>
            </a:r>
            <a:r>
              <a:rPr lang="en-GB" dirty="0">
                <a:ea typeface="+mn-lt"/>
                <a:cs typeface="+mn-lt"/>
              </a:rPr>
              <a:t> </a:t>
            </a:r>
            <a:r>
              <a:rPr lang="en-GB" dirty="0" err="1">
                <a:ea typeface="+mn-lt"/>
                <a:cs typeface="+mn-lt"/>
              </a:rPr>
              <a:t>auraient</a:t>
            </a:r>
            <a:r>
              <a:rPr lang="en-GB" dirty="0">
                <a:ea typeface="+mn-lt"/>
                <a:cs typeface="+mn-lt"/>
              </a:rPr>
              <a:t> </a:t>
            </a:r>
            <a:r>
              <a:rPr lang="en-GB" dirty="0" err="1">
                <a:ea typeface="+mn-lt"/>
                <a:cs typeface="+mn-lt"/>
              </a:rPr>
              <a:t>dû</a:t>
            </a:r>
            <a:r>
              <a:rPr lang="en-GB" dirty="0">
                <a:ea typeface="+mn-lt"/>
                <a:cs typeface="+mn-lt"/>
              </a:rPr>
              <a:t> </a:t>
            </a:r>
            <a:r>
              <a:rPr lang="en-GB" dirty="0" err="1">
                <a:ea typeface="+mn-lt"/>
                <a:cs typeface="+mn-lt"/>
              </a:rPr>
              <a:t>établir</a:t>
            </a:r>
            <a:r>
              <a:rPr lang="en-GB" dirty="0">
                <a:ea typeface="+mn-lt"/>
                <a:cs typeface="+mn-lt"/>
              </a:rPr>
              <a:t> un </a:t>
            </a:r>
            <a:r>
              <a:rPr lang="en-GB" dirty="0" err="1">
                <a:ea typeface="+mn-lt"/>
                <a:cs typeface="+mn-lt"/>
              </a:rPr>
              <a:t>meilleur</a:t>
            </a:r>
            <a:r>
              <a:rPr lang="en-GB" dirty="0">
                <a:ea typeface="+mn-lt"/>
                <a:cs typeface="+mn-lt"/>
              </a:rPr>
              <a:t> rapport.</a:t>
            </a:r>
            <a:endParaRPr lang="en-GB" dirty="0"/>
          </a:p>
        </p:txBody>
      </p:sp>
      <p:pic>
        <p:nvPicPr>
          <p:cNvPr id="4" name="Image 3">
            <a:extLst>
              <a:ext uri="{FF2B5EF4-FFF2-40B4-BE49-F238E27FC236}">
                <a16:creationId xmlns:a16="http://schemas.microsoft.com/office/drawing/2014/main" id="{506363EE-71B3-4FE0-98B2-7F1BC10C0031}"/>
              </a:ext>
            </a:extLst>
          </p:cNvPr>
          <p:cNvPicPr>
            <a:picLocks noChangeAspect="1"/>
          </p:cNvPicPr>
          <p:nvPr/>
        </p:nvPicPr>
        <p:blipFill rotWithShape="1">
          <a:blip r:embed="rId3"/>
          <a:srcRect l="25741" t="27974" r="38653" b="3104"/>
          <a:stretch/>
        </p:blipFill>
        <p:spPr bwMode="auto">
          <a:xfrm>
            <a:off x="10303213" y="181011"/>
            <a:ext cx="1499319" cy="1495799"/>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3614097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9235E24-37EE-4A50-83CD-04414A1993B2}"/>
              </a:ext>
            </a:extLst>
          </p:cNvPr>
          <p:cNvSpPr>
            <a:spLocks noGrp="1"/>
          </p:cNvSpPr>
          <p:nvPr>
            <p:ph type="title"/>
          </p:nvPr>
        </p:nvSpPr>
        <p:spPr/>
        <p:txBody>
          <a:bodyPr/>
          <a:lstStyle/>
          <a:p>
            <a:r>
              <a:rPr lang="en-GB" dirty="0"/>
              <a:t>Cadre </a:t>
            </a:r>
            <a:r>
              <a:rPr lang="en-GB" noProof="0" dirty="0"/>
              <a:t>(</a:t>
            </a:r>
            <a:r>
              <a:rPr lang="en-GB" noProof="0" dirty="0" err="1"/>
              <a:t>ctd</a:t>
            </a:r>
            <a:r>
              <a:rPr lang="en-GB" noProof="0" dirty="0"/>
              <a:t>)</a:t>
            </a:r>
          </a:p>
        </p:txBody>
      </p:sp>
      <p:sp>
        <p:nvSpPr>
          <p:cNvPr id="3" name="Espace réservé du contenu 2">
            <a:extLst>
              <a:ext uri="{FF2B5EF4-FFF2-40B4-BE49-F238E27FC236}">
                <a16:creationId xmlns:a16="http://schemas.microsoft.com/office/drawing/2014/main" id="{807598B7-0886-44B6-AF5E-2446CB0F5295}"/>
              </a:ext>
            </a:extLst>
          </p:cNvPr>
          <p:cNvSpPr>
            <a:spLocks noGrp="1"/>
          </p:cNvSpPr>
          <p:nvPr>
            <p:ph idx="1"/>
          </p:nvPr>
        </p:nvSpPr>
        <p:spPr>
          <a:xfrm>
            <a:off x="838200" y="1533236"/>
            <a:ext cx="10515600" cy="4959639"/>
          </a:xfrm>
        </p:spPr>
        <p:txBody>
          <a:bodyPr vert="horz" lIns="91440" tIns="45720" rIns="91440" bIns="45720" rtlCol="0" anchor="t">
            <a:normAutofit/>
          </a:bodyPr>
          <a:lstStyle/>
          <a:p>
            <a:pPr marL="0" indent="0" algn="just">
              <a:lnSpc>
                <a:spcPct val="107000"/>
              </a:lnSpc>
              <a:spcAft>
                <a:spcPts val="800"/>
              </a:spcAft>
              <a:buNone/>
            </a:pPr>
            <a:r>
              <a:rPr lang="en-US" sz="1800" b="1" dirty="0">
                <a:ea typeface="+mn-lt"/>
                <a:cs typeface="+mn-lt"/>
              </a:rPr>
              <a:t>Équipe </a:t>
            </a:r>
            <a:r>
              <a:rPr lang="en-US" sz="1800" b="1" noProof="0" dirty="0">
                <a:effectLst/>
                <a:ea typeface="+mn-lt"/>
                <a:cs typeface="+mn-lt"/>
              </a:rPr>
              <a:t>:</a:t>
            </a:r>
            <a:r>
              <a:rPr lang="en-US" sz="1800" noProof="0" dirty="0">
                <a:effectLst/>
                <a:ea typeface="+mn-lt"/>
                <a:cs typeface="+mn-lt"/>
              </a:rPr>
              <a:t> </a:t>
            </a:r>
            <a:r>
              <a:rPr lang="en-US" sz="1800" dirty="0">
                <a:ea typeface="+mn-lt"/>
                <a:cs typeface="+mn-lt"/>
              </a:rPr>
              <a:t>Le </a:t>
            </a:r>
            <a:r>
              <a:rPr lang="en-US" sz="1800" dirty="0" err="1">
                <a:ea typeface="+mn-lt"/>
                <a:cs typeface="+mn-lt"/>
              </a:rPr>
              <a:t>sergent</a:t>
            </a:r>
            <a:r>
              <a:rPr lang="en-US" sz="1800" dirty="0">
                <a:ea typeface="+mn-lt"/>
                <a:cs typeface="+mn-lt"/>
              </a:rPr>
              <a:t> </a:t>
            </a:r>
            <a:r>
              <a:rPr lang="en-US" sz="1800" dirty="0" err="1">
                <a:ea typeface="+mn-lt"/>
                <a:cs typeface="+mn-lt"/>
              </a:rPr>
              <a:t>est</a:t>
            </a:r>
            <a:r>
              <a:rPr lang="en-US" sz="1800" dirty="0">
                <a:ea typeface="+mn-lt"/>
                <a:cs typeface="+mn-lt"/>
              </a:rPr>
              <a:t> </a:t>
            </a:r>
            <a:r>
              <a:rPr lang="en-US" sz="1800" dirty="0" err="1">
                <a:ea typeface="+mn-lt"/>
                <a:cs typeface="+mn-lt"/>
              </a:rPr>
              <a:t>réputé</a:t>
            </a:r>
            <a:r>
              <a:rPr lang="en-US" sz="1800" dirty="0">
                <a:ea typeface="+mn-lt"/>
                <a:cs typeface="+mn-lt"/>
              </a:rPr>
              <a:t> pour son manque de tact et de </a:t>
            </a:r>
            <a:r>
              <a:rPr lang="en-US" sz="1800" dirty="0" err="1">
                <a:ea typeface="+mn-lt"/>
                <a:cs typeface="+mn-lt"/>
              </a:rPr>
              <a:t>diplomatie</a:t>
            </a:r>
            <a:r>
              <a:rPr lang="en-US" sz="1800" noProof="0" dirty="0">
                <a:effectLst/>
                <a:ea typeface="+mn-lt"/>
                <a:cs typeface="+mn-lt"/>
              </a:rPr>
              <a:t>. </a:t>
            </a:r>
            <a:r>
              <a:rPr lang="en-US" sz="1800" dirty="0" err="1">
                <a:ea typeface="+mn-lt"/>
                <a:cs typeface="+mn-lt"/>
              </a:rPr>
              <a:t>Plusieurs</a:t>
            </a:r>
            <a:r>
              <a:rPr lang="en-US" sz="1800" dirty="0">
                <a:ea typeface="+mn-lt"/>
                <a:cs typeface="+mn-lt"/>
              </a:rPr>
              <a:t> </a:t>
            </a:r>
            <a:r>
              <a:rPr lang="en-US" sz="1800" dirty="0" err="1">
                <a:ea typeface="+mn-lt"/>
                <a:cs typeface="+mn-lt"/>
              </a:rPr>
              <a:t>autres</a:t>
            </a:r>
            <a:r>
              <a:rPr lang="en-US" sz="1800" dirty="0">
                <a:ea typeface="+mn-lt"/>
                <a:cs typeface="+mn-lt"/>
              </a:rPr>
              <a:t> </a:t>
            </a:r>
            <a:r>
              <a:rPr lang="en-US" sz="1800" dirty="0" err="1">
                <a:ea typeface="+mn-lt"/>
                <a:cs typeface="+mn-lt"/>
              </a:rPr>
              <a:t>membres</a:t>
            </a:r>
            <a:r>
              <a:rPr lang="en-US" sz="1800" dirty="0">
                <a:ea typeface="+mn-lt"/>
                <a:cs typeface="+mn-lt"/>
              </a:rPr>
              <a:t> du </a:t>
            </a:r>
            <a:r>
              <a:rPr lang="en-US" sz="1800" noProof="0" dirty="0">
                <a:effectLst/>
                <a:ea typeface="+mn-lt"/>
                <a:cs typeface="+mn-lt"/>
              </a:rPr>
              <a:t>personnel </a:t>
            </a:r>
            <a:r>
              <a:rPr lang="en-US" sz="1800" dirty="0">
                <a:ea typeface="+mn-lt"/>
                <a:cs typeface="+mn-lt"/>
              </a:rPr>
              <a:t>(hommes et femmes) </a:t>
            </a:r>
            <a:r>
              <a:rPr lang="en-US" sz="1800" dirty="0" err="1">
                <a:ea typeface="+mn-lt"/>
                <a:cs typeface="+mn-lt"/>
              </a:rPr>
              <a:t>ont</a:t>
            </a:r>
            <a:r>
              <a:rPr lang="en-US" sz="1800" dirty="0">
                <a:ea typeface="+mn-lt"/>
                <a:cs typeface="+mn-lt"/>
              </a:rPr>
              <a:t> </a:t>
            </a:r>
            <a:r>
              <a:rPr lang="en-US" sz="1800" dirty="0" err="1">
                <a:ea typeface="+mn-lt"/>
                <a:cs typeface="+mn-lt"/>
              </a:rPr>
              <a:t>vécu</a:t>
            </a:r>
            <a:r>
              <a:rPr lang="en-US" sz="1800" dirty="0">
                <a:ea typeface="+mn-lt"/>
                <a:cs typeface="+mn-lt"/>
              </a:rPr>
              <a:t> des </a:t>
            </a:r>
            <a:r>
              <a:rPr lang="en-US" sz="1800" dirty="0" err="1">
                <a:ea typeface="+mn-lt"/>
                <a:cs typeface="+mn-lt"/>
              </a:rPr>
              <a:t>expériences</a:t>
            </a:r>
            <a:r>
              <a:rPr lang="en-US" sz="1800" dirty="0">
                <a:ea typeface="+mn-lt"/>
                <a:cs typeface="+mn-lt"/>
              </a:rPr>
              <a:t> </a:t>
            </a:r>
            <a:r>
              <a:rPr lang="en-US" sz="1800" dirty="0" err="1">
                <a:ea typeface="+mn-lt"/>
                <a:cs typeface="+mn-lt"/>
              </a:rPr>
              <a:t>similaires</a:t>
            </a:r>
            <a:r>
              <a:rPr lang="en-US" sz="1800" dirty="0">
                <a:ea typeface="+mn-lt"/>
                <a:cs typeface="+mn-lt"/>
              </a:rPr>
              <a:t> avec </a:t>
            </a:r>
            <a:r>
              <a:rPr lang="en-US" sz="1800" dirty="0" err="1">
                <a:ea typeface="+mn-lt"/>
                <a:cs typeface="+mn-lt"/>
              </a:rPr>
              <a:t>lui</a:t>
            </a:r>
            <a:r>
              <a:rPr lang="en-US" sz="1800" noProof="0" dirty="0">
                <a:effectLst/>
                <a:ea typeface="+mn-lt"/>
                <a:cs typeface="+mn-lt"/>
              </a:rPr>
              <a:t>. </a:t>
            </a:r>
            <a:r>
              <a:rPr lang="en-US" sz="1800" dirty="0" err="1">
                <a:ea typeface="+mn-lt"/>
                <a:cs typeface="+mn-lt"/>
              </a:rPr>
              <a:t>Ils</a:t>
            </a:r>
            <a:r>
              <a:rPr lang="en-US" sz="1800" dirty="0">
                <a:ea typeface="+mn-lt"/>
                <a:cs typeface="+mn-lt"/>
              </a:rPr>
              <a:t> ne se </a:t>
            </a:r>
            <a:r>
              <a:rPr lang="en-US" sz="1800" dirty="0" err="1">
                <a:ea typeface="+mn-lt"/>
                <a:cs typeface="+mn-lt"/>
              </a:rPr>
              <a:t>sentent</a:t>
            </a:r>
            <a:r>
              <a:rPr lang="en-US" sz="1800" dirty="0">
                <a:ea typeface="+mn-lt"/>
                <a:cs typeface="+mn-lt"/>
              </a:rPr>
              <a:t> pas </a:t>
            </a:r>
            <a:r>
              <a:rPr lang="en-US" sz="1800" dirty="0" err="1">
                <a:ea typeface="+mn-lt"/>
                <a:cs typeface="+mn-lt"/>
              </a:rPr>
              <a:t>appréciés</a:t>
            </a:r>
            <a:r>
              <a:rPr lang="en-US" sz="1800" dirty="0">
                <a:ea typeface="+mn-lt"/>
                <a:cs typeface="+mn-lt"/>
              </a:rPr>
              <a:t> à </a:t>
            </a:r>
            <a:r>
              <a:rPr lang="en-US" sz="1800" dirty="0" err="1">
                <a:ea typeface="+mn-lt"/>
                <a:cs typeface="+mn-lt"/>
              </a:rPr>
              <a:t>leur</a:t>
            </a:r>
            <a:r>
              <a:rPr lang="en-US" sz="1800" dirty="0">
                <a:ea typeface="+mn-lt"/>
                <a:cs typeface="+mn-lt"/>
              </a:rPr>
              <a:t> </a:t>
            </a:r>
            <a:r>
              <a:rPr lang="en-US" sz="1800" dirty="0" err="1">
                <a:ea typeface="+mn-lt"/>
                <a:cs typeface="+mn-lt"/>
              </a:rPr>
              <a:t>juste</a:t>
            </a:r>
            <a:r>
              <a:rPr lang="en-US" sz="1800" dirty="0">
                <a:ea typeface="+mn-lt"/>
                <a:cs typeface="+mn-lt"/>
              </a:rPr>
              <a:t> </a:t>
            </a:r>
            <a:r>
              <a:rPr lang="en-US" sz="1800" dirty="0" err="1">
                <a:ea typeface="+mn-lt"/>
                <a:cs typeface="+mn-lt"/>
              </a:rPr>
              <a:t>valeur</a:t>
            </a:r>
            <a:r>
              <a:rPr lang="en-US" sz="1800" dirty="0">
                <a:ea typeface="+mn-lt"/>
                <a:cs typeface="+mn-lt"/>
              </a:rPr>
              <a:t> et </a:t>
            </a:r>
            <a:r>
              <a:rPr lang="en-US" sz="1800" dirty="0" err="1">
                <a:ea typeface="+mn-lt"/>
                <a:cs typeface="+mn-lt"/>
              </a:rPr>
              <a:t>sont</a:t>
            </a:r>
            <a:r>
              <a:rPr lang="en-US" sz="1800" dirty="0">
                <a:ea typeface="+mn-lt"/>
                <a:cs typeface="+mn-lt"/>
              </a:rPr>
              <a:t> </a:t>
            </a:r>
            <a:r>
              <a:rPr lang="en-US" sz="1800" dirty="0" err="1">
                <a:ea typeface="+mn-lt"/>
                <a:cs typeface="+mn-lt"/>
              </a:rPr>
              <a:t>démotivés</a:t>
            </a:r>
            <a:r>
              <a:rPr lang="en-US" sz="1800" noProof="0" dirty="0">
                <a:effectLst/>
                <a:ea typeface="+mn-lt"/>
                <a:cs typeface="+mn-lt"/>
              </a:rPr>
              <a:t>. </a:t>
            </a:r>
            <a:r>
              <a:rPr lang="en-US" sz="1800" dirty="0">
                <a:ea typeface="+mn-lt"/>
                <a:cs typeface="+mn-lt"/>
              </a:rPr>
              <a:t>Un </a:t>
            </a:r>
            <a:r>
              <a:rPr lang="en-US" sz="1800" dirty="0" err="1">
                <a:ea typeface="+mn-lt"/>
                <a:cs typeface="+mn-lt"/>
              </a:rPr>
              <a:t>climat</a:t>
            </a:r>
            <a:r>
              <a:rPr lang="en-US" sz="1800" dirty="0">
                <a:ea typeface="+mn-lt"/>
                <a:cs typeface="+mn-lt"/>
              </a:rPr>
              <a:t> de tension </a:t>
            </a:r>
            <a:r>
              <a:rPr lang="en-US" sz="1800" dirty="0" err="1">
                <a:ea typeface="+mn-lt"/>
                <a:cs typeface="+mn-lt"/>
              </a:rPr>
              <a:t>règne</a:t>
            </a:r>
            <a:r>
              <a:rPr lang="en-US" sz="1800" dirty="0">
                <a:ea typeface="+mn-lt"/>
                <a:cs typeface="+mn-lt"/>
              </a:rPr>
              <a:t> dans </a:t>
            </a:r>
            <a:r>
              <a:rPr lang="en-US" sz="1800" dirty="0" err="1">
                <a:ea typeface="+mn-lt"/>
                <a:cs typeface="+mn-lt"/>
              </a:rPr>
              <a:t>l’équipe</a:t>
            </a:r>
            <a:r>
              <a:rPr lang="en-US" sz="1800" noProof="0" dirty="0">
                <a:effectLst/>
                <a:ea typeface="+mn-lt"/>
                <a:cs typeface="+mn-lt"/>
              </a:rPr>
              <a:t>.</a:t>
            </a:r>
            <a:endParaRPr lang="fr-FR" dirty="0">
              <a:ea typeface="+mn-lt"/>
              <a:cs typeface="+mn-lt"/>
            </a:endParaRPr>
          </a:p>
          <a:p>
            <a:pPr marL="0" indent="0">
              <a:buNone/>
            </a:pPr>
            <a:endParaRPr lang="en-GB" noProof="0" dirty="0"/>
          </a:p>
        </p:txBody>
      </p:sp>
      <p:pic>
        <p:nvPicPr>
          <p:cNvPr id="4" name="Image 3">
            <a:extLst>
              <a:ext uri="{FF2B5EF4-FFF2-40B4-BE49-F238E27FC236}">
                <a16:creationId xmlns:a16="http://schemas.microsoft.com/office/drawing/2014/main" id="{1EA9A45F-4371-49C4-8631-1A2D8E79C20E}"/>
              </a:ext>
            </a:extLst>
          </p:cNvPr>
          <p:cNvPicPr>
            <a:picLocks noChangeAspect="1"/>
          </p:cNvPicPr>
          <p:nvPr/>
        </p:nvPicPr>
        <p:blipFill rotWithShape="1">
          <a:blip r:embed="rId3"/>
          <a:srcRect l="23881" t="41445" r="47233" b="17611"/>
          <a:stretch/>
        </p:blipFill>
        <p:spPr bwMode="auto">
          <a:xfrm>
            <a:off x="4398380" y="2731335"/>
            <a:ext cx="5017709" cy="4000373"/>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7364478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DFDB198-2025-4D6A-81A8-3317D7319C88}"/>
              </a:ext>
            </a:extLst>
          </p:cNvPr>
          <p:cNvSpPr>
            <a:spLocks noGrp="1"/>
          </p:cNvSpPr>
          <p:nvPr>
            <p:ph type="title"/>
          </p:nvPr>
        </p:nvSpPr>
        <p:spPr/>
        <p:txBody>
          <a:bodyPr>
            <a:normAutofit/>
          </a:bodyPr>
          <a:lstStyle/>
          <a:p>
            <a:r>
              <a:rPr lang="en-GB" sz="2800" dirty="0">
                <a:ea typeface="+mj-lt"/>
                <a:cs typeface="+mj-lt"/>
              </a:rPr>
              <a:t>RÉFÉRENTIEL DE VALEURS ET DE COMPORTEMENTS DE L’ONU</a:t>
            </a:r>
            <a:endParaRPr lang="fr-FR" sz="2800"/>
          </a:p>
        </p:txBody>
      </p:sp>
      <p:sp>
        <p:nvSpPr>
          <p:cNvPr id="6" name="TextBox 5">
            <a:extLst>
              <a:ext uri="{FF2B5EF4-FFF2-40B4-BE49-F238E27FC236}">
                <a16:creationId xmlns:a16="http://schemas.microsoft.com/office/drawing/2014/main" id="{467C6FAF-49CE-A2F9-3A5D-FC1BDBCC1495}"/>
              </a:ext>
            </a:extLst>
          </p:cNvPr>
          <p:cNvSpPr txBox="1"/>
          <p:nvPr/>
        </p:nvSpPr>
        <p:spPr>
          <a:xfrm>
            <a:off x="245533" y="5948431"/>
            <a:ext cx="11700934" cy="648254"/>
          </a:xfrm>
          <a:prstGeom prst="rect">
            <a:avLst/>
          </a:prstGeom>
          <a:noFill/>
        </p:spPr>
        <p:txBody>
          <a:bodyPr wrap="square" lIns="91440" tIns="45720" rIns="91440" bIns="45720" anchor="t">
            <a:spAutoFit/>
          </a:bodyPr>
          <a:lstStyle/>
          <a:p>
            <a:pPr marL="536575" marR="482600">
              <a:lnSpc>
                <a:spcPct val="102000"/>
              </a:lnSpc>
              <a:spcBef>
                <a:spcPts val="515"/>
              </a:spcBef>
            </a:pPr>
            <a:r>
              <a:rPr lang="en-US" sz="1800" i="1" dirty="0">
                <a:solidFill>
                  <a:srgbClr val="004B98"/>
                </a:solidFill>
                <a:effectLst/>
                <a:latin typeface="HelveticaNeueLT Std"/>
                <a:ea typeface="Trebuchet MS" panose="020B0603020202020204" pitchFamily="34" charset="0"/>
                <a:cs typeface="Trebuchet MS" panose="020B0603020202020204" pitchFamily="34" charset="0"/>
              </a:rPr>
              <a:t>Sou</a:t>
            </a:r>
            <a:r>
              <a:rPr lang="en-US" sz="1800" i="1" dirty="0">
                <a:solidFill>
                  <a:srgbClr val="004B98"/>
                </a:solidFill>
                <a:effectLst/>
                <a:latin typeface="HelveticaNeue-Bold"/>
                <a:ea typeface="Trebuchet MS" panose="020B0603020202020204" pitchFamily="34" charset="0"/>
                <a:cs typeface="Trebuchet MS" panose="020B0603020202020204" pitchFamily="34" charset="0"/>
              </a:rPr>
              <a:t>rce:</a:t>
            </a:r>
            <a:r>
              <a:rPr lang="en-US" sz="1800" i="1" spc="200" dirty="0">
                <a:solidFill>
                  <a:srgbClr val="004B98"/>
                </a:solidFill>
                <a:effectLst/>
                <a:latin typeface="HelveticaNeue-Bold"/>
                <a:ea typeface="Trebuchet MS" panose="020B0603020202020204" pitchFamily="34" charset="0"/>
                <a:cs typeface="Trebuchet MS" panose="020B0603020202020204" pitchFamily="34" charset="0"/>
              </a:rPr>
              <a:t> </a:t>
            </a:r>
            <a:r>
              <a:rPr lang="en-US" spc="200" dirty="0">
                <a:solidFill>
                  <a:srgbClr val="004B98"/>
                </a:solidFill>
                <a:latin typeface="HelveticaNeue-Bold"/>
                <a:ea typeface="+mn-lt"/>
                <a:cs typeface="+mn-lt"/>
              </a:rPr>
              <a:t>ONU, Bureau des </a:t>
            </a:r>
            <a:r>
              <a:rPr lang="en-US" spc="200" err="1">
                <a:solidFill>
                  <a:srgbClr val="004B98"/>
                </a:solidFill>
                <a:latin typeface="HelveticaNeue-Bold"/>
                <a:ea typeface="+mn-lt"/>
                <a:cs typeface="+mn-lt"/>
              </a:rPr>
              <a:t>ressources</a:t>
            </a:r>
            <a:r>
              <a:rPr lang="en-US" spc="200" dirty="0">
                <a:solidFill>
                  <a:srgbClr val="004B98"/>
                </a:solidFill>
                <a:latin typeface="HelveticaNeue-Bold"/>
                <a:ea typeface="+mn-lt"/>
                <a:cs typeface="+mn-lt"/>
              </a:rPr>
              <a:t> </a:t>
            </a:r>
            <a:r>
              <a:rPr lang="en-US" spc="200" err="1">
                <a:solidFill>
                  <a:srgbClr val="004B98"/>
                </a:solidFill>
                <a:latin typeface="HelveticaNeue-Bold"/>
                <a:ea typeface="+mn-lt"/>
                <a:cs typeface="+mn-lt"/>
              </a:rPr>
              <a:t>humaines</a:t>
            </a:r>
            <a:r>
              <a:rPr lang="en-US" sz="1800" spc="200" dirty="0">
                <a:solidFill>
                  <a:srgbClr val="004B98"/>
                </a:solidFill>
                <a:effectLst/>
                <a:latin typeface="HelveticaNeue-Bold"/>
                <a:ea typeface="+mn-lt"/>
                <a:cs typeface="+mn-lt"/>
              </a:rPr>
              <a:t>, </a:t>
            </a:r>
            <a:r>
              <a:rPr lang="en-US" spc="200" dirty="0">
                <a:solidFill>
                  <a:srgbClr val="004B98"/>
                </a:solidFill>
                <a:latin typeface="HelveticaNeue-Bold"/>
                <a:ea typeface="+mn-lt"/>
                <a:cs typeface="+mn-lt"/>
              </a:rPr>
              <a:t>« </a:t>
            </a:r>
            <a:r>
              <a:rPr lang="en-US" spc="200" err="1">
                <a:solidFill>
                  <a:srgbClr val="004B98"/>
                </a:solidFill>
                <a:latin typeface="HelveticaNeue-Bold"/>
                <a:ea typeface="+mn-lt"/>
                <a:cs typeface="+mn-lt"/>
              </a:rPr>
              <a:t>Référentiel</a:t>
            </a:r>
            <a:r>
              <a:rPr lang="en-US" spc="200" dirty="0">
                <a:solidFill>
                  <a:srgbClr val="004B98"/>
                </a:solidFill>
                <a:latin typeface="HelveticaNeue-Bold"/>
                <a:ea typeface="+mn-lt"/>
                <a:cs typeface="+mn-lt"/>
              </a:rPr>
              <a:t> de </a:t>
            </a:r>
            <a:r>
              <a:rPr lang="en-US" spc="200" err="1">
                <a:solidFill>
                  <a:srgbClr val="004B98"/>
                </a:solidFill>
                <a:latin typeface="HelveticaNeue-Bold"/>
                <a:ea typeface="+mn-lt"/>
                <a:cs typeface="+mn-lt"/>
              </a:rPr>
              <a:t>valeurs</a:t>
            </a:r>
            <a:r>
              <a:rPr lang="en-US" spc="200" dirty="0">
                <a:solidFill>
                  <a:srgbClr val="004B98"/>
                </a:solidFill>
                <a:latin typeface="HelveticaNeue-Bold"/>
                <a:ea typeface="+mn-lt"/>
                <a:cs typeface="+mn-lt"/>
              </a:rPr>
              <a:t> et de </a:t>
            </a:r>
            <a:r>
              <a:rPr lang="en-US" spc="200" err="1">
                <a:solidFill>
                  <a:srgbClr val="004B98"/>
                </a:solidFill>
                <a:latin typeface="HelveticaNeue-Bold"/>
                <a:ea typeface="+mn-lt"/>
                <a:cs typeface="+mn-lt"/>
              </a:rPr>
              <a:t>comportements</a:t>
            </a:r>
            <a:r>
              <a:rPr lang="en-US" spc="200" dirty="0">
                <a:solidFill>
                  <a:srgbClr val="004B98"/>
                </a:solidFill>
                <a:latin typeface="HelveticaNeue-Bold"/>
                <a:ea typeface="+mn-lt"/>
                <a:cs typeface="+mn-lt"/>
              </a:rPr>
              <a:t> », 2021.</a:t>
            </a:r>
            <a:endParaRPr lang="en-US">
              <a:solidFill>
                <a:srgbClr val="004B98"/>
              </a:solidFill>
              <a:effectLst/>
              <a:latin typeface="HelveticaNeue-Bold"/>
              <a:ea typeface="Trebuchet MS" panose="020B0603020202020204" pitchFamily="34" charset="0"/>
              <a:cs typeface="Trebuchet MS" panose="020B0603020202020204" pitchFamily="34" charset="0"/>
            </a:endParaRPr>
          </a:p>
        </p:txBody>
      </p:sp>
      <p:pic>
        <p:nvPicPr>
          <p:cNvPr id="3" name="Image 2" descr="Une image contenant texte, cercle, capture d’écran, logo&#10;&#10;Le contenu généré par l’IA peut être incorrect.">
            <a:extLst>
              <a:ext uri="{FF2B5EF4-FFF2-40B4-BE49-F238E27FC236}">
                <a16:creationId xmlns:a16="http://schemas.microsoft.com/office/drawing/2014/main" id="{004E331A-1F1B-F7EF-D880-E53B45D0DE32}"/>
              </a:ext>
            </a:extLst>
          </p:cNvPr>
          <p:cNvPicPr>
            <a:picLocks noChangeAspect="1"/>
          </p:cNvPicPr>
          <p:nvPr/>
        </p:nvPicPr>
        <p:blipFill>
          <a:blip r:embed="rId3"/>
          <a:stretch>
            <a:fillRect/>
          </a:stretch>
        </p:blipFill>
        <p:spPr>
          <a:xfrm>
            <a:off x="2957512" y="1235930"/>
            <a:ext cx="6276975" cy="4581525"/>
          </a:xfrm>
          <a:prstGeom prst="rect">
            <a:avLst/>
          </a:prstGeom>
        </p:spPr>
      </p:pic>
    </p:spTree>
    <p:extLst>
      <p:ext uri="{BB962C8B-B14F-4D97-AF65-F5344CB8AC3E}">
        <p14:creationId xmlns:p14="http://schemas.microsoft.com/office/powerpoint/2010/main" val="42904576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ED6C28"/>
        </a:solid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CB3047E-D918-4ECC-8EB3-2565ACC31330}"/>
              </a:ext>
            </a:extLst>
          </p:cNvPr>
          <p:cNvSpPr>
            <a:spLocks noGrp="1"/>
          </p:cNvSpPr>
          <p:nvPr>
            <p:ph type="title"/>
          </p:nvPr>
        </p:nvSpPr>
        <p:spPr/>
        <p:txBody>
          <a:bodyPr/>
          <a:lstStyle/>
          <a:p>
            <a:r>
              <a:rPr lang="en-GB" dirty="0" err="1">
                <a:solidFill>
                  <a:schemeClr val="bg1"/>
                </a:solidFill>
              </a:rPr>
              <a:t>Tâche</a:t>
            </a:r>
            <a:endParaRPr lang="en-GB" noProof="0" dirty="0" err="1">
              <a:solidFill>
                <a:schemeClr val="bg1"/>
              </a:solidFill>
            </a:endParaRPr>
          </a:p>
        </p:txBody>
      </p:sp>
      <p:sp>
        <p:nvSpPr>
          <p:cNvPr id="3" name="Espace réservé du contenu 2">
            <a:extLst>
              <a:ext uri="{FF2B5EF4-FFF2-40B4-BE49-F238E27FC236}">
                <a16:creationId xmlns:a16="http://schemas.microsoft.com/office/drawing/2014/main" id="{61BE4187-773C-4991-95C7-5F612E9BA9DA}"/>
              </a:ext>
            </a:extLst>
          </p:cNvPr>
          <p:cNvSpPr>
            <a:spLocks noGrp="1"/>
          </p:cNvSpPr>
          <p:nvPr>
            <p:ph idx="1"/>
          </p:nvPr>
        </p:nvSpPr>
        <p:spPr>
          <a:xfrm>
            <a:off x="838200" y="1388962"/>
            <a:ext cx="10515600" cy="4595149"/>
          </a:xfrm>
          <a:noFill/>
        </p:spPr>
        <p:txBody>
          <a:bodyPr vert="horz" lIns="91440" tIns="45720" rIns="91440" bIns="45720" rtlCol="0" anchor="t">
            <a:normAutofit fontScale="85000" lnSpcReduction="20000"/>
          </a:bodyPr>
          <a:lstStyle/>
          <a:p>
            <a:pPr marL="0" indent="0">
              <a:buNone/>
            </a:pPr>
            <a:r>
              <a:rPr lang="en-US" dirty="0">
                <a:solidFill>
                  <a:schemeClr val="bg1"/>
                </a:solidFill>
                <a:ea typeface="+mn-lt"/>
                <a:cs typeface="+mn-lt"/>
              </a:rPr>
              <a:t>Un </a:t>
            </a:r>
            <a:r>
              <a:rPr lang="en-US" dirty="0" err="1">
                <a:solidFill>
                  <a:schemeClr val="bg1"/>
                </a:solidFill>
                <a:ea typeface="+mn-lt"/>
                <a:cs typeface="+mn-lt"/>
              </a:rPr>
              <a:t>sergent</a:t>
            </a:r>
            <a:r>
              <a:rPr lang="en-US" dirty="0">
                <a:solidFill>
                  <a:schemeClr val="bg1"/>
                </a:solidFill>
                <a:ea typeface="+mn-lt"/>
                <a:cs typeface="+mn-lt"/>
              </a:rPr>
              <a:t> de </a:t>
            </a:r>
            <a:r>
              <a:rPr lang="en-US" dirty="0" err="1">
                <a:solidFill>
                  <a:schemeClr val="bg1"/>
                </a:solidFill>
                <a:ea typeface="+mn-lt"/>
                <a:cs typeface="+mn-lt"/>
              </a:rPr>
              <a:t>votre</a:t>
            </a:r>
            <a:r>
              <a:rPr lang="en-US" dirty="0">
                <a:solidFill>
                  <a:schemeClr val="bg1"/>
                </a:solidFill>
                <a:ea typeface="+mn-lt"/>
                <a:cs typeface="+mn-lt"/>
              </a:rPr>
              <a:t> </a:t>
            </a:r>
            <a:r>
              <a:rPr lang="en-US" dirty="0" err="1">
                <a:solidFill>
                  <a:schemeClr val="bg1"/>
                </a:solidFill>
                <a:ea typeface="+mn-lt"/>
                <a:cs typeface="+mn-lt"/>
              </a:rPr>
              <a:t>bataillon</a:t>
            </a:r>
            <a:r>
              <a:rPr lang="en-US" dirty="0">
                <a:solidFill>
                  <a:schemeClr val="bg1"/>
                </a:solidFill>
                <a:ea typeface="+mn-lt"/>
                <a:cs typeface="+mn-lt"/>
              </a:rPr>
              <a:t> </a:t>
            </a:r>
            <a:r>
              <a:rPr lang="en-US" dirty="0" err="1">
                <a:solidFill>
                  <a:schemeClr val="bg1"/>
                </a:solidFill>
                <a:ea typeface="+mn-lt"/>
                <a:cs typeface="+mn-lt"/>
              </a:rPr>
              <a:t>d’infanterie</a:t>
            </a:r>
            <a:r>
              <a:rPr lang="en-US" dirty="0">
                <a:solidFill>
                  <a:schemeClr val="bg1"/>
                </a:solidFill>
                <a:ea typeface="+mn-lt"/>
                <a:cs typeface="+mn-lt"/>
              </a:rPr>
              <a:t> fait des remarques </a:t>
            </a:r>
            <a:r>
              <a:rPr lang="en-US" dirty="0" err="1">
                <a:solidFill>
                  <a:schemeClr val="bg1"/>
                </a:solidFill>
                <a:ea typeface="+mn-lt"/>
                <a:cs typeface="+mn-lt"/>
              </a:rPr>
              <a:t>sexistes</a:t>
            </a:r>
            <a:r>
              <a:rPr lang="en-US" dirty="0">
                <a:solidFill>
                  <a:schemeClr val="bg1"/>
                </a:solidFill>
                <a:ea typeface="+mn-lt"/>
                <a:cs typeface="+mn-lt"/>
              </a:rPr>
              <a:t> sur le travail des </a:t>
            </a:r>
            <a:r>
              <a:rPr lang="en-US" dirty="0" err="1">
                <a:solidFill>
                  <a:schemeClr val="bg1"/>
                </a:solidFill>
                <a:ea typeface="+mn-lt"/>
                <a:cs typeface="+mn-lt"/>
              </a:rPr>
              <a:t>soldates</a:t>
            </a:r>
            <a:r>
              <a:rPr lang="en-US" dirty="0">
                <a:solidFill>
                  <a:schemeClr val="bg1"/>
                </a:solidFill>
                <a:ea typeface="+mn-lt"/>
                <a:cs typeface="+mn-lt"/>
              </a:rPr>
              <a:t> de la </a:t>
            </a:r>
            <a:r>
              <a:rPr lang="en-US" dirty="0" err="1">
                <a:solidFill>
                  <a:schemeClr val="bg1"/>
                </a:solidFill>
                <a:ea typeface="+mn-lt"/>
                <a:cs typeface="+mn-lt"/>
              </a:rPr>
              <a:t>paix</a:t>
            </a:r>
            <a:r>
              <a:rPr lang="en-US" dirty="0">
                <a:solidFill>
                  <a:schemeClr val="bg1"/>
                </a:solidFill>
                <a:ea typeface="+mn-lt"/>
                <a:cs typeface="+mn-lt"/>
              </a:rPr>
              <a:t>. Il </a:t>
            </a:r>
            <a:r>
              <a:rPr lang="en-US" dirty="0" err="1">
                <a:solidFill>
                  <a:schemeClr val="bg1"/>
                </a:solidFill>
                <a:ea typeface="+mn-lt"/>
                <a:cs typeface="+mn-lt"/>
              </a:rPr>
              <a:t>affirme</a:t>
            </a:r>
            <a:r>
              <a:rPr lang="en-US" dirty="0">
                <a:solidFill>
                  <a:schemeClr val="bg1"/>
                </a:solidFill>
                <a:ea typeface="+mn-lt"/>
                <a:cs typeface="+mn-lt"/>
              </a:rPr>
              <a:t> </a:t>
            </a:r>
            <a:r>
              <a:rPr lang="en-US" dirty="0" err="1">
                <a:solidFill>
                  <a:schemeClr val="bg1"/>
                </a:solidFill>
                <a:ea typeface="+mn-lt"/>
                <a:cs typeface="+mn-lt"/>
              </a:rPr>
              <a:t>souvent</a:t>
            </a:r>
            <a:r>
              <a:rPr lang="en-US" dirty="0">
                <a:solidFill>
                  <a:schemeClr val="bg1"/>
                </a:solidFill>
                <a:ea typeface="+mn-lt"/>
                <a:cs typeface="+mn-lt"/>
              </a:rPr>
              <a:t> que les femmes constituent un danger pour les </a:t>
            </a:r>
            <a:r>
              <a:rPr lang="en-US" dirty="0" err="1">
                <a:solidFill>
                  <a:schemeClr val="bg1"/>
                </a:solidFill>
                <a:ea typeface="+mn-lt"/>
                <a:cs typeface="+mn-lt"/>
              </a:rPr>
              <a:t>soldats</a:t>
            </a:r>
            <a:r>
              <a:rPr lang="en-US" dirty="0">
                <a:solidFill>
                  <a:schemeClr val="bg1"/>
                </a:solidFill>
                <a:ea typeface="+mn-lt"/>
                <a:cs typeface="+mn-lt"/>
              </a:rPr>
              <a:t> du </a:t>
            </a:r>
            <a:r>
              <a:rPr lang="en-US" dirty="0" err="1">
                <a:solidFill>
                  <a:schemeClr val="bg1"/>
                </a:solidFill>
                <a:ea typeface="+mn-lt"/>
                <a:cs typeface="+mn-lt"/>
              </a:rPr>
              <a:t>bataillon</a:t>
            </a:r>
            <a:r>
              <a:rPr lang="en-US" dirty="0">
                <a:solidFill>
                  <a:schemeClr val="bg1"/>
                </a:solidFill>
                <a:ea typeface="+mn-lt"/>
                <a:cs typeface="+mn-lt"/>
              </a:rPr>
              <a:t> et pour toute la mission de </a:t>
            </a:r>
            <a:r>
              <a:rPr lang="en-US" dirty="0" err="1">
                <a:solidFill>
                  <a:schemeClr val="bg1"/>
                </a:solidFill>
                <a:ea typeface="+mn-lt"/>
                <a:cs typeface="+mn-lt"/>
              </a:rPr>
              <a:t>maintien</a:t>
            </a:r>
            <a:r>
              <a:rPr lang="en-US" dirty="0">
                <a:solidFill>
                  <a:schemeClr val="bg1"/>
                </a:solidFill>
                <a:ea typeface="+mn-lt"/>
                <a:cs typeface="+mn-lt"/>
              </a:rPr>
              <a:t> de la </a:t>
            </a:r>
            <a:r>
              <a:rPr lang="en-US" dirty="0" err="1">
                <a:solidFill>
                  <a:schemeClr val="bg1"/>
                </a:solidFill>
                <a:ea typeface="+mn-lt"/>
                <a:cs typeface="+mn-lt"/>
              </a:rPr>
              <a:t>paix</a:t>
            </a:r>
            <a:r>
              <a:rPr lang="en-US" dirty="0">
                <a:solidFill>
                  <a:schemeClr val="bg1"/>
                </a:solidFill>
                <a:ea typeface="+mn-lt"/>
                <a:cs typeface="+mn-lt"/>
              </a:rPr>
              <a:t>, </a:t>
            </a:r>
            <a:r>
              <a:rPr lang="en-US" dirty="0" err="1">
                <a:solidFill>
                  <a:schemeClr val="bg1"/>
                </a:solidFill>
                <a:ea typeface="+mn-lt"/>
                <a:cs typeface="+mn-lt"/>
              </a:rPr>
              <a:t>parce</a:t>
            </a:r>
            <a:r>
              <a:rPr lang="en-US" dirty="0">
                <a:solidFill>
                  <a:schemeClr val="bg1"/>
                </a:solidFill>
                <a:ea typeface="+mn-lt"/>
                <a:cs typeface="+mn-lt"/>
              </a:rPr>
              <a:t> </a:t>
            </a:r>
            <a:r>
              <a:rPr lang="en-US" dirty="0" err="1">
                <a:solidFill>
                  <a:schemeClr val="bg1"/>
                </a:solidFill>
                <a:ea typeface="+mn-lt"/>
                <a:cs typeface="+mn-lt"/>
              </a:rPr>
              <a:t>qu’elles</a:t>
            </a:r>
            <a:r>
              <a:rPr lang="en-US" dirty="0">
                <a:solidFill>
                  <a:schemeClr val="bg1"/>
                </a:solidFill>
                <a:ea typeface="+mn-lt"/>
                <a:cs typeface="+mn-lt"/>
              </a:rPr>
              <a:t> </a:t>
            </a:r>
            <a:r>
              <a:rPr lang="en-US" dirty="0" err="1">
                <a:solidFill>
                  <a:schemeClr val="bg1"/>
                </a:solidFill>
                <a:ea typeface="+mn-lt"/>
                <a:cs typeface="+mn-lt"/>
              </a:rPr>
              <a:t>sont</a:t>
            </a:r>
            <a:r>
              <a:rPr lang="en-US" dirty="0">
                <a:solidFill>
                  <a:schemeClr val="bg1"/>
                </a:solidFill>
                <a:ea typeface="+mn-lt"/>
                <a:cs typeface="+mn-lt"/>
              </a:rPr>
              <a:t> </a:t>
            </a:r>
            <a:r>
              <a:rPr lang="en-US" dirty="0" err="1">
                <a:solidFill>
                  <a:schemeClr val="bg1"/>
                </a:solidFill>
                <a:ea typeface="+mn-lt"/>
                <a:cs typeface="+mn-lt"/>
              </a:rPr>
              <a:t>incompétentes</a:t>
            </a:r>
            <a:r>
              <a:rPr lang="en-US" dirty="0">
                <a:solidFill>
                  <a:schemeClr val="bg1"/>
                </a:solidFill>
                <a:ea typeface="+mn-lt"/>
                <a:cs typeface="+mn-lt"/>
              </a:rPr>
              <a:t>, </a:t>
            </a:r>
            <a:r>
              <a:rPr lang="en-US" dirty="0" err="1">
                <a:solidFill>
                  <a:schemeClr val="bg1"/>
                </a:solidFill>
                <a:ea typeface="+mn-lt"/>
                <a:cs typeface="+mn-lt"/>
              </a:rPr>
              <a:t>vulnérables</a:t>
            </a:r>
            <a:r>
              <a:rPr lang="en-US" dirty="0">
                <a:solidFill>
                  <a:schemeClr val="bg1"/>
                </a:solidFill>
                <a:ea typeface="+mn-lt"/>
                <a:cs typeface="+mn-lt"/>
              </a:rPr>
              <a:t> et </a:t>
            </a:r>
            <a:r>
              <a:rPr lang="en-US" dirty="0" err="1">
                <a:solidFill>
                  <a:schemeClr val="bg1"/>
                </a:solidFill>
                <a:ea typeface="+mn-lt"/>
                <a:cs typeface="+mn-lt"/>
              </a:rPr>
              <a:t>faibles</a:t>
            </a:r>
            <a:r>
              <a:rPr lang="en-US" dirty="0">
                <a:solidFill>
                  <a:schemeClr val="bg1"/>
                </a:solidFill>
                <a:ea typeface="+mn-lt"/>
                <a:cs typeface="+mn-lt"/>
              </a:rPr>
              <a:t>. Il se plaint de devoir faire des </a:t>
            </a:r>
            <a:r>
              <a:rPr lang="en-US" dirty="0" err="1">
                <a:solidFill>
                  <a:schemeClr val="bg1"/>
                </a:solidFill>
                <a:ea typeface="+mn-lt"/>
                <a:cs typeface="+mn-lt"/>
              </a:rPr>
              <a:t>patrouilles</a:t>
            </a:r>
            <a:r>
              <a:rPr lang="en-US" dirty="0">
                <a:solidFill>
                  <a:schemeClr val="bg1"/>
                </a:solidFill>
                <a:ea typeface="+mn-lt"/>
                <a:cs typeface="+mn-lt"/>
              </a:rPr>
              <a:t> avec des femmes.</a:t>
            </a:r>
            <a:endParaRPr lang="fr-FR" dirty="0">
              <a:solidFill>
                <a:schemeClr val="bg1"/>
              </a:solidFill>
            </a:endParaRPr>
          </a:p>
          <a:p>
            <a:pPr marL="0" indent="0">
              <a:buNone/>
            </a:pPr>
            <a:r>
              <a:rPr lang="en-US" dirty="0">
                <a:solidFill>
                  <a:schemeClr val="bg1"/>
                </a:solidFill>
                <a:ea typeface="+mn-lt"/>
                <a:cs typeface="+mn-lt"/>
              </a:rPr>
              <a:t>Un jour, </a:t>
            </a:r>
            <a:r>
              <a:rPr lang="en-US" dirty="0" err="1">
                <a:solidFill>
                  <a:schemeClr val="bg1"/>
                </a:solidFill>
                <a:ea typeface="+mn-lt"/>
                <a:cs typeface="+mn-lt"/>
              </a:rPr>
              <a:t>l’une</a:t>
            </a:r>
            <a:r>
              <a:rPr lang="en-US" dirty="0">
                <a:solidFill>
                  <a:schemeClr val="bg1"/>
                </a:solidFill>
                <a:ea typeface="+mn-lt"/>
                <a:cs typeface="+mn-lt"/>
              </a:rPr>
              <a:t> de </a:t>
            </a:r>
            <a:r>
              <a:rPr lang="en-US" dirty="0" err="1">
                <a:solidFill>
                  <a:schemeClr val="bg1"/>
                </a:solidFill>
                <a:ea typeface="+mn-lt"/>
                <a:cs typeface="+mn-lt"/>
              </a:rPr>
              <a:t>vos</a:t>
            </a:r>
            <a:r>
              <a:rPr lang="en-US" dirty="0">
                <a:solidFill>
                  <a:schemeClr val="bg1"/>
                </a:solidFill>
                <a:ea typeface="+mn-lt"/>
                <a:cs typeface="+mn-lt"/>
              </a:rPr>
              <a:t> </a:t>
            </a:r>
            <a:r>
              <a:rPr lang="en-US" dirty="0" err="1">
                <a:solidFill>
                  <a:schemeClr val="bg1"/>
                </a:solidFill>
                <a:ea typeface="+mn-lt"/>
                <a:cs typeface="+mn-lt"/>
              </a:rPr>
              <a:t>collègues</a:t>
            </a:r>
            <a:r>
              <a:rPr lang="en-US" dirty="0">
                <a:solidFill>
                  <a:schemeClr val="bg1"/>
                </a:solidFill>
                <a:ea typeface="+mn-lt"/>
                <a:cs typeface="+mn-lt"/>
              </a:rPr>
              <a:t>, </a:t>
            </a:r>
            <a:r>
              <a:rPr lang="en-US" dirty="0" err="1">
                <a:solidFill>
                  <a:schemeClr val="bg1"/>
                </a:solidFill>
                <a:ea typeface="+mn-lt"/>
                <a:cs typeface="+mn-lt"/>
              </a:rPr>
              <a:t>une</a:t>
            </a:r>
            <a:r>
              <a:rPr lang="en-US" dirty="0">
                <a:solidFill>
                  <a:schemeClr val="bg1"/>
                </a:solidFill>
                <a:ea typeface="+mn-lt"/>
                <a:cs typeface="+mn-lt"/>
              </a:rPr>
              <a:t> </a:t>
            </a:r>
            <a:r>
              <a:rPr lang="en-US" dirty="0" err="1">
                <a:solidFill>
                  <a:schemeClr val="bg1"/>
                </a:solidFill>
                <a:ea typeface="+mn-lt"/>
                <a:cs typeface="+mn-lt"/>
              </a:rPr>
              <a:t>soldate</a:t>
            </a:r>
            <a:r>
              <a:rPr lang="en-US" dirty="0">
                <a:solidFill>
                  <a:schemeClr val="bg1"/>
                </a:solidFill>
                <a:ea typeface="+mn-lt"/>
                <a:cs typeface="+mn-lt"/>
              </a:rPr>
              <a:t>, </a:t>
            </a:r>
            <a:r>
              <a:rPr lang="en-US" dirty="0" err="1">
                <a:solidFill>
                  <a:schemeClr val="bg1"/>
                </a:solidFill>
                <a:ea typeface="+mn-lt"/>
                <a:cs typeface="+mn-lt"/>
              </a:rPr>
              <a:t>vous</a:t>
            </a:r>
            <a:r>
              <a:rPr lang="en-US" dirty="0">
                <a:solidFill>
                  <a:schemeClr val="bg1"/>
                </a:solidFill>
                <a:ea typeface="+mn-lt"/>
                <a:cs typeface="+mn-lt"/>
              </a:rPr>
              <a:t> </a:t>
            </a:r>
            <a:r>
              <a:rPr lang="en-US" dirty="0" err="1">
                <a:solidFill>
                  <a:schemeClr val="bg1"/>
                </a:solidFill>
                <a:ea typeface="+mn-lt"/>
                <a:cs typeface="+mn-lt"/>
              </a:rPr>
              <a:t>confie</a:t>
            </a:r>
            <a:r>
              <a:rPr lang="en-US" dirty="0">
                <a:solidFill>
                  <a:schemeClr val="bg1"/>
                </a:solidFill>
                <a:ea typeface="+mn-lt"/>
                <a:cs typeface="+mn-lt"/>
              </a:rPr>
              <a:t> que le </a:t>
            </a:r>
            <a:r>
              <a:rPr lang="en-US" dirty="0" err="1">
                <a:solidFill>
                  <a:schemeClr val="bg1"/>
                </a:solidFill>
                <a:ea typeface="+mn-lt"/>
                <a:cs typeface="+mn-lt"/>
              </a:rPr>
              <a:t>sergent</a:t>
            </a:r>
            <a:r>
              <a:rPr lang="en-US" dirty="0">
                <a:solidFill>
                  <a:schemeClr val="bg1"/>
                </a:solidFill>
                <a:ea typeface="+mn-lt"/>
                <a:cs typeface="+mn-lt"/>
              </a:rPr>
              <a:t> a </a:t>
            </a:r>
            <a:r>
              <a:rPr lang="en-US" dirty="0" err="1">
                <a:solidFill>
                  <a:schemeClr val="bg1"/>
                </a:solidFill>
                <a:ea typeface="+mn-lt"/>
                <a:cs typeface="+mn-lt"/>
              </a:rPr>
              <a:t>vivement</a:t>
            </a:r>
            <a:r>
              <a:rPr lang="en-US" dirty="0">
                <a:solidFill>
                  <a:schemeClr val="bg1"/>
                </a:solidFill>
                <a:ea typeface="+mn-lt"/>
                <a:cs typeface="+mn-lt"/>
              </a:rPr>
              <a:t> </a:t>
            </a:r>
            <a:r>
              <a:rPr lang="en-US" dirty="0" err="1">
                <a:solidFill>
                  <a:schemeClr val="bg1"/>
                </a:solidFill>
                <a:ea typeface="+mn-lt"/>
                <a:cs typeface="+mn-lt"/>
              </a:rPr>
              <a:t>critiqué</a:t>
            </a:r>
            <a:r>
              <a:rPr lang="en-US" dirty="0">
                <a:solidFill>
                  <a:schemeClr val="bg1"/>
                </a:solidFill>
                <a:ea typeface="+mn-lt"/>
                <a:cs typeface="+mn-lt"/>
              </a:rPr>
              <a:t> le rapport de </a:t>
            </a:r>
            <a:r>
              <a:rPr lang="en-US" dirty="0" err="1">
                <a:solidFill>
                  <a:schemeClr val="bg1"/>
                </a:solidFill>
                <a:ea typeface="+mn-lt"/>
                <a:cs typeface="+mn-lt"/>
              </a:rPr>
              <a:t>patrouille</a:t>
            </a:r>
            <a:r>
              <a:rPr lang="en-US" dirty="0">
                <a:solidFill>
                  <a:schemeClr val="bg1"/>
                </a:solidFill>
                <a:ea typeface="+mn-lt"/>
                <a:cs typeface="+mn-lt"/>
              </a:rPr>
              <a:t> </a:t>
            </a:r>
            <a:r>
              <a:rPr lang="en-US" dirty="0" err="1">
                <a:solidFill>
                  <a:schemeClr val="bg1"/>
                </a:solidFill>
                <a:ea typeface="+mn-lt"/>
                <a:cs typeface="+mn-lt"/>
              </a:rPr>
              <a:t>qu’elle</a:t>
            </a:r>
            <a:r>
              <a:rPr lang="en-US" dirty="0">
                <a:solidFill>
                  <a:schemeClr val="bg1"/>
                </a:solidFill>
                <a:ea typeface="+mn-lt"/>
                <a:cs typeface="+mn-lt"/>
              </a:rPr>
              <a:t> </a:t>
            </a:r>
            <a:r>
              <a:rPr lang="en-US" dirty="0" err="1">
                <a:solidFill>
                  <a:schemeClr val="bg1"/>
                </a:solidFill>
                <a:ea typeface="+mn-lt"/>
                <a:cs typeface="+mn-lt"/>
              </a:rPr>
              <a:t>avait</a:t>
            </a:r>
            <a:r>
              <a:rPr lang="en-US" dirty="0">
                <a:solidFill>
                  <a:schemeClr val="bg1"/>
                </a:solidFill>
                <a:ea typeface="+mn-lt"/>
                <a:cs typeface="+mn-lt"/>
              </a:rPr>
              <a:t> </a:t>
            </a:r>
            <a:r>
              <a:rPr lang="en-US" dirty="0" err="1">
                <a:solidFill>
                  <a:schemeClr val="bg1"/>
                </a:solidFill>
                <a:ea typeface="+mn-lt"/>
                <a:cs typeface="+mn-lt"/>
              </a:rPr>
              <a:t>établi</a:t>
            </a:r>
            <a:r>
              <a:rPr lang="en-US" dirty="0">
                <a:solidFill>
                  <a:schemeClr val="bg1"/>
                </a:solidFill>
                <a:ea typeface="+mn-lt"/>
                <a:cs typeface="+mn-lt"/>
              </a:rPr>
              <a:t> avec </a:t>
            </a:r>
            <a:r>
              <a:rPr lang="en-US" dirty="0" err="1">
                <a:solidFill>
                  <a:schemeClr val="bg1"/>
                </a:solidFill>
                <a:ea typeface="+mn-lt"/>
                <a:cs typeface="+mn-lt"/>
              </a:rPr>
              <a:t>une</a:t>
            </a:r>
            <a:r>
              <a:rPr lang="en-US" dirty="0">
                <a:solidFill>
                  <a:schemeClr val="bg1"/>
                </a:solidFill>
                <a:ea typeface="+mn-lt"/>
                <a:cs typeface="+mn-lt"/>
              </a:rPr>
              <a:t> </a:t>
            </a:r>
            <a:r>
              <a:rPr lang="en-US" dirty="0" err="1">
                <a:solidFill>
                  <a:schemeClr val="bg1"/>
                </a:solidFill>
                <a:ea typeface="+mn-lt"/>
                <a:cs typeface="+mn-lt"/>
              </a:rPr>
              <a:t>autre</a:t>
            </a:r>
            <a:r>
              <a:rPr lang="en-US" dirty="0">
                <a:solidFill>
                  <a:schemeClr val="bg1"/>
                </a:solidFill>
                <a:ea typeface="+mn-lt"/>
                <a:cs typeface="+mn-lt"/>
              </a:rPr>
              <a:t> </a:t>
            </a:r>
            <a:r>
              <a:rPr lang="en-US" dirty="0" err="1">
                <a:solidFill>
                  <a:schemeClr val="bg1"/>
                </a:solidFill>
                <a:ea typeface="+mn-lt"/>
                <a:cs typeface="+mn-lt"/>
              </a:rPr>
              <a:t>collègue</a:t>
            </a:r>
            <a:r>
              <a:rPr lang="en-US" dirty="0">
                <a:solidFill>
                  <a:schemeClr val="bg1"/>
                </a:solidFill>
                <a:ea typeface="+mn-lt"/>
                <a:cs typeface="+mn-lt"/>
              </a:rPr>
              <a:t>. Il </a:t>
            </a:r>
            <a:r>
              <a:rPr lang="en-US" dirty="0" err="1">
                <a:solidFill>
                  <a:schemeClr val="bg1"/>
                </a:solidFill>
                <a:ea typeface="+mn-lt"/>
                <a:cs typeface="+mn-lt"/>
              </a:rPr>
              <a:t>lui</a:t>
            </a:r>
            <a:r>
              <a:rPr lang="en-US" dirty="0">
                <a:solidFill>
                  <a:schemeClr val="bg1"/>
                </a:solidFill>
                <a:ea typeface="+mn-lt"/>
                <a:cs typeface="+mn-lt"/>
              </a:rPr>
              <a:t> </a:t>
            </a:r>
            <a:r>
              <a:rPr lang="en-US" dirty="0" err="1">
                <a:solidFill>
                  <a:schemeClr val="bg1"/>
                </a:solidFill>
                <a:ea typeface="+mn-lt"/>
                <a:cs typeface="+mn-lt"/>
              </a:rPr>
              <a:t>avait</a:t>
            </a:r>
            <a:r>
              <a:rPr lang="en-US" dirty="0">
                <a:solidFill>
                  <a:schemeClr val="bg1"/>
                </a:solidFill>
                <a:ea typeface="+mn-lt"/>
                <a:cs typeface="+mn-lt"/>
              </a:rPr>
              <a:t> </a:t>
            </a:r>
            <a:r>
              <a:rPr lang="en-US" dirty="0" err="1">
                <a:solidFill>
                  <a:schemeClr val="bg1"/>
                </a:solidFill>
                <a:ea typeface="+mn-lt"/>
                <a:cs typeface="+mn-lt"/>
              </a:rPr>
              <a:t>crié</a:t>
            </a:r>
            <a:r>
              <a:rPr lang="en-US" dirty="0">
                <a:solidFill>
                  <a:schemeClr val="bg1"/>
                </a:solidFill>
                <a:ea typeface="+mn-lt"/>
                <a:cs typeface="+mn-lt"/>
              </a:rPr>
              <a:t> dessus </a:t>
            </a:r>
            <a:r>
              <a:rPr lang="en-US" dirty="0" err="1">
                <a:solidFill>
                  <a:schemeClr val="bg1"/>
                </a:solidFill>
                <a:ea typeface="+mn-lt"/>
                <a:cs typeface="+mn-lt"/>
              </a:rPr>
              <a:t>en</a:t>
            </a:r>
            <a:r>
              <a:rPr lang="en-US" dirty="0">
                <a:solidFill>
                  <a:schemeClr val="bg1"/>
                </a:solidFill>
                <a:ea typeface="+mn-lt"/>
                <a:cs typeface="+mn-lt"/>
              </a:rPr>
              <a:t> </a:t>
            </a:r>
            <a:r>
              <a:rPr lang="en-US" dirty="0" err="1">
                <a:solidFill>
                  <a:schemeClr val="bg1"/>
                </a:solidFill>
                <a:ea typeface="+mn-lt"/>
                <a:cs typeface="+mn-lt"/>
              </a:rPr>
              <a:t>disant</a:t>
            </a:r>
            <a:r>
              <a:rPr lang="en-US" dirty="0">
                <a:solidFill>
                  <a:schemeClr val="bg1"/>
                </a:solidFill>
                <a:ea typeface="+mn-lt"/>
                <a:cs typeface="+mn-lt"/>
              </a:rPr>
              <a:t> que le rapport </a:t>
            </a:r>
            <a:r>
              <a:rPr lang="en-US" dirty="0" err="1">
                <a:solidFill>
                  <a:schemeClr val="bg1"/>
                </a:solidFill>
                <a:ea typeface="+mn-lt"/>
                <a:cs typeface="+mn-lt"/>
              </a:rPr>
              <a:t>n’était</a:t>
            </a:r>
            <a:r>
              <a:rPr lang="en-US" dirty="0">
                <a:solidFill>
                  <a:schemeClr val="bg1"/>
                </a:solidFill>
                <a:ea typeface="+mn-lt"/>
                <a:cs typeface="+mn-lt"/>
              </a:rPr>
              <a:t> pas bon et </a:t>
            </a:r>
            <a:r>
              <a:rPr lang="en-US" dirty="0" err="1">
                <a:solidFill>
                  <a:schemeClr val="bg1"/>
                </a:solidFill>
                <a:ea typeface="+mn-lt"/>
                <a:cs typeface="+mn-lt"/>
              </a:rPr>
              <a:t>qu’elle</a:t>
            </a:r>
            <a:r>
              <a:rPr lang="en-US" dirty="0">
                <a:solidFill>
                  <a:schemeClr val="bg1"/>
                </a:solidFill>
                <a:ea typeface="+mn-lt"/>
                <a:cs typeface="+mn-lt"/>
              </a:rPr>
              <a:t> </a:t>
            </a:r>
            <a:r>
              <a:rPr lang="en-US" dirty="0" err="1">
                <a:solidFill>
                  <a:schemeClr val="bg1"/>
                </a:solidFill>
                <a:ea typeface="+mn-lt"/>
                <a:cs typeface="+mn-lt"/>
              </a:rPr>
              <a:t>était</a:t>
            </a:r>
            <a:r>
              <a:rPr lang="en-US" dirty="0">
                <a:solidFill>
                  <a:schemeClr val="bg1"/>
                </a:solidFill>
                <a:ea typeface="+mn-lt"/>
                <a:cs typeface="+mn-lt"/>
              </a:rPr>
              <a:t> </a:t>
            </a:r>
            <a:r>
              <a:rPr lang="en-US" dirty="0" err="1">
                <a:solidFill>
                  <a:schemeClr val="bg1"/>
                </a:solidFill>
                <a:ea typeface="+mn-lt"/>
                <a:cs typeface="+mn-lt"/>
              </a:rPr>
              <a:t>incompétente</a:t>
            </a:r>
            <a:r>
              <a:rPr lang="en-US" dirty="0">
                <a:solidFill>
                  <a:schemeClr val="bg1"/>
                </a:solidFill>
                <a:ea typeface="+mn-lt"/>
                <a:cs typeface="+mn-lt"/>
              </a:rPr>
              <a:t>, </a:t>
            </a:r>
            <a:r>
              <a:rPr lang="en-US" dirty="0" err="1">
                <a:solidFill>
                  <a:schemeClr val="bg1"/>
                </a:solidFill>
                <a:ea typeface="+mn-lt"/>
                <a:cs typeface="+mn-lt"/>
              </a:rPr>
              <a:t>comme</a:t>
            </a:r>
            <a:r>
              <a:rPr lang="en-US" dirty="0">
                <a:solidFill>
                  <a:schemeClr val="bg1"/>
                </a:solidFill>
                <a:ea typeface="+mn-lt"/>
                <a:cs typeface="+mn-lt"/>
              </a:rPr>
              <a:t> </a:t>
            </a:r>
            <a:r>
              <a:rPr lang="en-US" dirty="0" err="1">
                <a:solidFill>
                  <a:schemeClr val="bg1"/>
                </a:solidFill>
                <a:ea typeface="+mn-lt"/>
                <a:cs typeface="+mn-lt"/>
              </a:rPr>
              <a:t>toutes</a:t>
            </a:r>
            <a:r>
              <a:rPr lang="en-US" dirty="0">
                <a:solidFill>
                  <a:schemeClr val="bg1"/>
                </a:solidFill>
                <a:ea typeface="+mn-lt"/>
                <a:cs typeface="+mn-lt"/>
              </a:rPr>
              <a:t> les </a:t>
            </a:r>
            <a:r>
              <a:rPr lang="en-US" dirty="0" err="1">
                <a:solidFill>
                  <a:schemeClr val="bg1"/>
                </a:solidFill>
                <a:ea typeface="+mn-lt"/>
                <a:cs typeface="+mn-lt"/>
              </a:rPr>
              <a:t>autres</a:t>
            </a:r>
            <a:r>
              <a:rPr lang="en-US" dirty="0">
                <a:solidFill>
                  <a:schemeClr val="bg1"/>
                </a:solidFill>
                <a:ea typeface="+mn-lt"/>
                <a:cs typeface="+mn-lt"/>
              </a:rPr>
              <a:t> femmes du </a:t>
            </a:r>
            <a:r>
              <a:rPr lang="en-US" dirty="0" err="1">
                <a:solidFill>
                  <a:schemeClr val="bg1"/>
                </a:solidFill>
                <a:ea typeface="+mn-lt"/>
                <a:cs typeface="+mn-lt"/>
              </a:rPr>
              <a:t>bataillon</a:t>
            </a:r>
            <a:r>
              <a:rPr lang="en-US" dirty="0">
                <a:solidFill>
                  <a:schemeClr val="bg1"/>
                </a:solidFill>
                <a:ea typeface="+mn-lt"/>
                <a:cs typeface="+mn-lt"/>
              </a:rPr>
              <a:t>.</a:t>
            </a:r>
            <a:endParaRPr lang="en-US" dirty="0">
              <a:solidFill>
                <a:schemeClr val="bg1"/>
              </a:solidFill>
            </a:endParaRPr>
          </a:p>
          <a:p>
            <a:pPr marL="0" indent="0">
              <a:buNone/>
            </a:pPr>
            <a:r>
              <a:rPr lang="en-US" dirty="0">
                <a:solidFill>
                  <a:schemeClr val="bg1"/>
                </a:solidFill>
                <a:ea typeface="+mn-lt"/>
                <a:cs typeface="+mn-lt"/>
              </a:rPr>
              <a:t>Quel </a:t>
            </a:r>
            <a:r>
              <a:rPr lang="en-US" dirty="0" err="1">
                <a:solidFill>
                  <a:schemeClr val="bg1"/>
                </a:solidFill>
                <a:ea typeface="+mn-lt"/>
                <a:cs typeface="+mn-lt"/>
              </a:rPr>
              <a:t>soutien</a:t>
            </a:r>
            <a:r>
              <a:rPr lang="en-US" dirty="0">
                <a:solidFill>
                  <a:schemeClr val="bg1"/>
                </a:solidFill>
                <a:ea typeface="+mn-lt"/>
                <a:cs typeface="+mn-lt"/>
              </a:rPr>
              <a:t> </a:t>
            </a:r>
            <a:r>
              <a:rPr lang="en-US" dirty="0" err="1">
                <a:solidFill>
                  <a:schemeClr val="bg1"/>
                </a:solidFill>
                <a:ea typeface="+mn-lt"/>
                <a:cs typeface="+mn-lt"/>
              </a:rPr>
              <a:t>apporteriez-vous</a:t>
            </a:r>
            <a:r>
              <a:rPr lang="en-US" dirty="0">
                <a:solidFill>
                  <a:schemeClr val="bg1"/>
                </a:solidFill>
                <a:ea typeface="+mn-lt"/>
                <a:cs typeface="+mn-lt"/>
              </a:rPr>
              <a:t> à </a:t>
            </a:r>
            <a:r>
              <a:rPr lang="en-US" dirty="0" err="1">
                <a:solidFill>
                  <a:schemeClr val="bg1"/>
                </a:solidFill>
                <a:ea typeface="+mn-lt"/>
                <a:cs typeface="+mn-lt"/>
              </a:rPr>
              <a:t>votre</a:t>
            </a:r>
            <a:r>
              <a:rPr lang="en-US" dirty="0">
                <a:solidFill>
                  <a:schemeClr val="bg1"/>
                </a:solidFill>
                <a:ea typeface="+mn-lt"/>
                <a:cs typeface="+mn-lt"/>
              </a:rPr>
              <a:t> </a:t>
            </a:r>
            <a:r>
              <a:rPr lang="en-US" dirty="0" err="1">
                <a:solidFill>
                  <a:schemeClr val="bg1"/>
                </a:solidFill>
                <a:ea typeface="+mn-lt"/>
                <a:cs typeface="+mn-lt"/>
              </a:rPr>
              <a:t>collègue</a:t>
            </a:r>
            <a:r>
              <a:rPr lang="en-US" dirty="0">
                <a:solidFill>
                  <a:schemeClr val="bg1"/>
                </a:solidFill>
                <a:ea typeface="+mn-lt"/>
                <a:cs typeface="+mn-lt"/>
              </a:rPr>
              <a:t> das </a:t>
            </a:r>
            <a:r>
              <a:rPr lang="en-US" dirty="0" err="1">
                <a:solidFill>
                  <a:schemeClr val="bg1"/>
                </a:solidFill>
                <a:ea typeface="+mn-lt"/>
                <a:cs typeface="+mn-lt"/>
              </a:rPr>
              <a:t>une</a:t>
            </a:r>
            <a:r>
              <a:rPr lang="en-US" dirty="0">
                <a:solidFill>
                  <a:schemeClr val="bg1"/>
                </a:solidFill>
                <a:ea typeface="+mn-lt"/>
                <a:cs typeface="+mn-lt"/>
              </a:rPr>
              <a:t> </a:t>
            </a:r>
            <a:r>
              <a:rPr lang="en-US" dirty="0" err="1">
                <a:solidFill>
                  <a:schemeClr val="bg1"/>
                </a:solidFill>
                <a:ea typeface="+mn-lt"/>
                <a:cs typeface="+mn-lt"/>
              </a:rPr>
              <a:t>telle</a:t>
            </a:r>
            <a:r>
              <a:rPr lang="en-US" dirty="0">
                <a:solidFill>
                  <a:schemeClr val="bg1"/>
                </a:solidFill>
                <a:ea typeface="+mn-lt"/>
                <a:cs typeface="+mn-lt"/>
              </a:rPr>
              <a:t> situation? Vous </a:t>
            </a:r>
            <a:r>
              <a:rPr lang="en-US" dirty="0" err="1">
                <a:solidFill>
                  <a:schemeClr val="bg1"/>
                </a:solidFill>
                <a:ea typeface="+mn-lt"/>
                <a:cs typeface="+mn-lt"/>
              </a:rPr>
              <a:t>n’avez</a:t>
            </a:r>
            <a:r>
              <a:rPr lang="en-US" dirty="0">
                <a:solidFill>
                  <a:schemeClr val="bg1"/>
                </a:solidFill>
                <a:ea typeface="+mn-lt"/>
                <a:cs typeface="+mn-lt"/>
              </a:rPr>
              <a:t> pas été personnellement témoin de l’événement et vous n’avez pas non plus été personnellement victime de harcèlement de la part du sergent. Quelles conséquences (positives et négatives) pourrait avoir une intervention de votre part ? Comment pouvez-vous atténuer les conséquences négatives ? Quelles mesures allez-vous prendre ?</a:t>
            </a:r>
            <a:endParaRPr lang="en-US" dirty="0">
              <a:solidFill>
                <a:schemeClr val="bg1"/>
              </a:solidFill>
            </a:endParaRPr>
          </a:p>
          <a:p>
            <a:pPr marL="0" indent="0">
              <a:buNone/>
            </a:pPr>
            <a:endParaRPr lang="en-US" noProof="0" dirty="0">
              <a:solidFill>
                <a:schemeClr val="bg1"/>
              </a:solidFill>
              <a:latin typeface="Aptos"/>
            </a:endParaRPr>
          </a:p>
        </p:txBody>
      </p:sp>
    </p:spTree>
    <p:extLst>
      <p:ext uri="{BB962C8B-B14F-4D97-AF65-F5344CB8AC3E}">
        <p14:creationId xmlns:p14="http://schemas.microsoft.com/office/powerpoint/2010/main" val="38087637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D422984-422B-4F31-87E7-A5316466EC1A}"/>
              </a:ext>
            </a:extLst>
          </p:cNvPr>
          <p:cNvSpPr>
            <a:spLocks noGrp="1"/>
          </p:cNvSpPr>
          <p:nvPr>
            <p:ph type="title"/>
          </p:nvPr>
        </p:nvSpPr>
        <p:spPr/>
        <p:txBody>
          <a:bodyPr/>
          <a:lstStyle/>
          <a:p>
            <a:r>
              <a:rPr lang="en-GB" dirty="0"/>
              <a:t>Aperçu des </a:t>
            </a:r>
            <a:r>
              <a:rPr lang="en-GB" dirty="0" err="1"/>
              <a:t>rôles</a:t>
            </a:r>
            <a:endParaRPr lang="en-GB" noProof="0" dirty="0" err="1"/>
          </a:p>
        </p:txBody>
      </p:sp>
      <p:graphicFrame>
        <p:nvGraphicFramePr>
          <p:cNvPr id="8" name="Espace réservé du contenu 4">
            <a:extLst>
              <a:ext uri="{FF2B5EF4-FFF2-40B4-BE49-F238E27FC236}">
                <a16:creationId xmlns:a16="http://schemas.microsoft.com/office/drawing/2014/main" id="{2A588257-6F88-2057-42D7-D5C7C14F680A}"/>
              </a:ext>
            </a:extLst>
          </p:cNvPr>
          <p:cNvGraphicFramePr>
            <a:graphicFrameLocks/>
          </p:cNvGraphicFramePr>
          <p:nvPr>
            <p:extLst>
              <p:ext uri="{D42A27DB-BD31-4B8C-83A1-F6EECF244321}">
                <p14:modId xmlns:p14="http://schemas.microsoft.com/office/powerpoint/2010/main" val="2811012891"/>
              </p:ext>
            </p:extLst>
          </p:nvPr>
        </p:nvGraphicFramePr>
        <p:xfrm>
          <a:off x="1203766" y="1690688"/>
          <a:ext cx="10150033" cy="4606255"/>
        </p:xfrm>
        <a:graphic>
          <a:graphicData uri="http://schemas.openxmlformats.org/drawingml/2006/table">
            <a:tbl>
              <a:tblPr firstRow="1" firstCol="1" bandRow="1">
                <a:tableStyleId>{5C22544A-7EE6-4342-B048-85BDC9FD1C3A}</a:tableStyleId>
              </a:tblPr>
              <a:tblGrid>
                <a:gridCol w="10150033">
                  <a:extLst>
                    <a:ext uri="{9D8B030D-6E8A-4147-A177-3AD203B41FA5}">
                      <a16:colId xmlns:a16="http://schemas.microsoft.com/office/drawing/2014/main" val="2927513039"/>
                    </a:ext>
                  </a:extLst>
                </a:gridCol>
              </a:tblGrid>
              <a:tr h="479619">
                <a:tc>
                  <a:txBody>
                    <a:bodyPr/>
                    <a:lstStyle/>
                    <a:p>
                      <a:pPr lvl="0" algn="just">
                        <a:lnSpc>
                          <a:spcPct val="107000"/>
                        </a:lnSpc>
                        <a:spcAft>
                          <a:spcPts val="800"/>
                        </a:spcAft>
                        <a:buNone/>
                      </a:pPr>
                      <a:r>
                        <a:rPr lang="en-GB" sz="2400" b="1" i="0" u="none" strike="noStrike" noProof="0" dirty="0">
                          <a:effectLst/>
                          <a:latin typeface="Aptos"/>
                        </a:rPr>
                        <a:t>Sergent d’un </a:t>
                      </a:r>
                      <a:r>
                        <a:rPr lang="en-GB" sz="2400" b="1" i="0" u="none" strike="noStrike" noProof="0" err="1">
                          <a:effectLst/>
                          <a:latin typeface="Aptos"/>
                        </a:rPr>
                        <a:t>bataillon</a:t>
                      </a:r>
                      <a:r>
                        <a:rPr lang="en-GB" sz="2400" b="1" i="0" u="none" strike="noStrike" noProof="0" dirty="0">
                          <a:effectLst/>
                          <a:latin typeface="Aptos"/>
                        </a:rPr>
                        <a:t> </a:t>
                      </a:r>
                      <a:r>
                        <a:rPr lang="en-GB" sz="2400" b="1" i="0" u="none" strike="noStrike" noProof="0" err="1">
                          <a:effectLst/>
                          <a:latin typeface="Aptos"/>
                        </a:rPr>
                        <a:t>d’infanterie</a:t>
                      </a:r>
                      <a:r>
                        <a:rPr lang="en-GB" sz="2400" b="1" i="0" u="none" strike="noStrike" noProof="0" dirty="0">
                          <a:effectLst/>
                          <a:latin typeface="Aptos"/>
                        </a:rPr>
                        <a:t> des Nations </a:t>
                      </a:r>
                      <a:r>
                        <a:rPr lang="en-GB" sz="2400" b="1" i="0" u="none" strike="noStrike" noProof="0" err="1">
                          <a:effectLst/>
                          <a:latin typeface="Aptos"/>
                        </a:rPr>
                        <a:t>Unies</a:t>
                      </a:r>
                      <a:endParaRPr lang="fr-FR" b="1" err="1"/>
                    </a:p>
                  </a:txBody>
                  <a:tcPr marL="68580" marR="68580" marT="0" marB="0"/>
                </a:tc>
                <a:extLst>
                  <a:ext uri="{0D108BD9-81ED-4DB2-BD59-A6C34878D82A}">
                    <a16:rowId xmlns:a16="http://schemas.microsoft.com/office/drawing/2014/main" val="1049377259"/>
                  </a:ext>
                </a:extLst>
              </a:tr>
              <a:tr h="479619">
                <a:tc>
                  <a:txBody>
                    <a:bodyPr/>
                    <a:lstStyle/>
                    <a:p>
                      <a:pPr lvl="0" algn="just">
                        <a:lnSpc>
                          <a:spcPct val="107000"/>
                        </a:lnSpc>
                        <a:spcAft>
                          <a:spcPts val="800"/>
                        </a:spcAft>
                        <a:buNone/>
                      </a:pPr>
                      <a:r>
                        <a:rPr lang="en-GB" sz="2400" b="1" i="0" u="none" strike="noStrike" noProof="0" dirty="0">
                          <a:effectLst/>
                          <a:latin typeface="Aptos"/>
                        </a:rPr>
                        <a:t>Commandant </a:t>
                      </a:r>
                      <a:r>
                        <a:rPr lang="en-GB" sz="2400" b="1" i="0" u="none" strike="noStrike" noProof="0" err="1">
                          <a:effectLst/>
                          <a:latin typeface="Aptos"/>
                        </a:rPr>
                        <a:t>en</a:t>
                      </a:r>
                      <a:r>
                        <a:rPr lang="en-GB" sz="2400" b="1" i="0" u="none" strike="noStrike" noProof="0" dirty="0">
                          <a:effectLst/>
                          <a:latin typeface="Aptos"/>
                        </a:rPr>
                        <a:t> second d’un </a:t>
                      </a:r>
                      <a:r>
                        <a:rPr lang="en-GB" sz="2400" b="1" i="0" u="none" strike="noStrike" noProof="0" err="1">
                          <a:effectLst/>
                          <a:latin typeface="Aptos"/>
                        </a:rPr>
                        <a:t>bataillon</a:t>
                      </a:r>
                      <a:r>
                        <a:rPr lang="en-GB" sz="2400" b="1" i="0" u="none" strike="noStrike" noProof="0" dirty="0">
                          <a:effectLst/>
                          <a:latin typeface="Aptos"/>
                        </a:rPr>
                        <a:t> </a:t>
                      </a:r>
                      <a:r>
                        <a:rPr lang="en-GB" sz="2400" b="1" i="0" u="none" strike="noStrike" noProof="0" err="1">
                          <a:effectLst/>
                          <a:latin typeface="Aptos"/>
                        </a:rPr>
                        <a:t>d’infanterie</a:t>
                      </a:r>
                      <a:r>
                        <a:rPr lang="en-GB" sz="2400" b="1" i="0" u="none" strike="noStrike" noProof="0" dirty="0">
                          <a:effectLst/>
                          <a:latin typeface="Aptos"/>
                        </a:rPr>
                        <a:t> des Nations </a:t>
                      </a:r>
                      <a:r>
                        <a:rPr lang="en-GB" sz="2400" b="1" i="0" u="none" strike="noStrike" noProof="0" err="1">
                          <a:effectLst/>
                          <a:latin typeface="Aptos"/>
                        </a:rPr>
                        <a:t>Unies</a:t>
                      </a:r>
                      <a:endParaRPr lang="fr-FR" b="1" err="1"/>
                    </a:p>
                  </a:txBody>
                  <a:tcPr marL="68580" marR="68580" marT="0" marB="0"/>
                </a:tc>
                <a:extLst>
                  <a:ext uri="{0D108BD9-81ED-4DB2-BD59-A6C34878D82A}">
                    <a16:rowId xmlns:a16="http://schemas.microsoft.com/office/drawing/2014/main" val="3471887143"/>
                  </a:ext>
                </a:extLst>
              </a:tr>
              <a:tr h="479619">
                <a:tc>
                  <a:txBody>
                    <a:bodyPr/>
                    <a:lstStyle/>
                    <a:p>
                      <a:pPr lvl="0" algn="just">
                        <a:lnSpc>
                          <a:spcPct val="107000"/>
                        </a:lnSpc>
                        <a:spcAft>
                          <a:spcPts val="800"/>
                        </a:spcAft>
                        <a:buNone/>
                      </a:pPr>
                      <a:r>
                        <a:rPr lang="en-GB" sz="2400" b="1" i="0" u="none" strike="noStrike" noProof="0" dirty="0">
                          <a:effectLst/>
                          <a:latin typeface="Aptos"/>
                        </a:rPr>
                        <a:t>Caporale d’un </a:t>
                      </a:r>
                      <a:r>
                        <a:rPr lang="en-GB" sz="2400" b="1" i="0" u="none" strike="noStrike" noProof="0" err="1">
                          <a:effectLst/>
                          <a:latin typeface="Aptos"/>
                        </a:rPr>
                        <a:t>bataillon</a:t>
                      </a:r>
                      <a:r>
                        <a:rPr lang="en-GB" sz="2400" b="1" i="0" u="none" strike="noStrike" noProof="0" dirty="0">
                          <a:effectLst/>
                          <a:latin typeface="Aptos"/>
                        </a:rPr>
                        <a:t> </a:t>
                      </a:r>
                      <a:r>
                        <a:rPr lang="en-GB" sz="2400" b="1" i="0" u="none" strike="noStrike" noProof="0" err="1">
                          <a:effectLst/>
                          <a:latin typeface="Aptos"/>
                        </a:rPr>
                        <a:t>d’infanterie</a:t>
                      </a:r>
                      <a:r>
                        <a:rPr lang="en-GB" sz="2400" b="1" i="0" u="none" strike="noStrike" noProof="0" dirty="0">
                          <a:effectLst/>
                          <a:latin typeface="Aptos"/>
                        </a:rPr>
                        <a:t> des Nations </a:t>
                      </a:r>
                      <a:r>
                        <a:rPr lang="en-GB" sz="2400" b="1" i="0" u="none" strike="noStrike" noProof="0" err="1">
                          <a:effectLst/>
                          <a:latin typeface="Aptos"/>
                        </a:rPr>
                        <a:t>Unies</a:t>
                      </a:r>
                      <a:endParaRPr lang="fr-FR" b="1" err="1"/>
                    </a:p>
                  </a:txBody>
                  <a:tcPr marL="68580" marR="68580" marT="0" marB="0"/>
                </a:tc>
                <a:extLst>
                  <a:ext uri="{0D108BD9-81ED-4DB2-BD59-A6C34878D82A}">
                    <a16:rowId xmlns:a16="http://schemas.microsoft.com/office/drawing/2014/main" val="315926541"/>
                  </a:ext>
                </a:extLst>
              </a:tr>
              <a:tr h="479619">
                <a:tc>
                  <a:txBody>
                    <a:bodyPr/>
                    <a:lstStyle/>
                    <a:p>
                      <a:pPr lvl="0" algn="just">
                        <a:lnSpc>
                          <a:spcPct val="107000"/>
                        </a:lnSpc>
                        <a:spcAft>
                          <a:spcPts val="800"/>
                        </a:spcAft>
                        <a:buNone/>
                      </a:pPr>
                      <a:r>
                        <a:rPr lang="en-GB" sz="2400" b="1" i="0" u="none" strike="noStrike" noProof="0" err="1">
                          <a:effectLst/>
                          <a:latin typeface="Aptos"/>
                        </a:rPr>
                        <a:t>Soldate</a:t>
                      </a:r>
                      <a:r>
                        <a:rPr lang="en-GB" sz="2400" b="1" i="0" u="none" strike="noStrike" noProof="0" dirty="0">
                          <a:effectLst/>
                          <a:latin typeface="Aptos"/>
                        </a:rPr>
                        <a:t> d’un </a:t>
                      </a:r>
                      <a:r>
                        <a:rPr lang="en-GB" sz="2400" b="1" i="0" u="none" strike="noStrike" noProof="0" err="1">
                          <a:effectLst/>
                          <a:latin typeface="Aptos"/>
                        </a:rPr>
                        <a:t>bataillon</a:t>
                      </a:r>
                      <a:r>
                        <a:rPr lang="en-GB" sz="2400" b="1" i="0" u="none" strike="noStrike" noProof="0" dirty="0">
                          <a:effectLst/>
                          <a:latin typeface="Aptos"/>
                        </a:rPr>
                        <a:t> </a:t>
                      </a:r>
                      <a:r>
                        <a:rPr lang="en-GB" sz="2400" b="1" i="0" u="none" strike="noStrike" noProof="0" err="1">
                          <a:effectLst/>
                          <a:latin typeface="Aptos"/>
                        </a:rPr>
                        <a:t>d’infanterie</a:t>
                      </a:r>
                      <a:r>
                        <a:rPr lang="en-GB" sz="2400" b="1" i="0" u="none" strike="noStrike" noProof="0" dirty="0">
                          <a:effectLst/>
                          <a:latin typeface="Aptos"/>
                        </a:rPr>
                        <a:t> des Nations </a:t>
                      </a:r>
                      <a:r>
                        <a:rPr lang="en-GB" sz="2400" b="1" i="0" u="none" strike="noStrike" noProof="0" err="1">
                          <a:effectLst/>
                          <a:latin typeface="Aptos"/>
                        </a:rPr>
                        <a:t>Unies</a:t>
                      </a:r>
                      <a:endParaRPr lang="fr-FR" b="1" err="1"/>
                    </a:p>
                  </a:txBody>
                  <a:tcPr marL="68580" marR="68580" marT="0" marB="0"/>
                </a:tc>
                <a:extLst>
                  <a:ext uri="{0D108BD9-81ED-4DB2-BD59-A6C34878D82A}">
                    <a16:rowId xmlns:a16="http://schemas.microsoft.com/office/drawing/2014/main" val="3340912065"/>
                  </a:ext>
                </a:extLst>
              </a:tr>
              <a:tr h="479619">
                <a:tc>
                  <a:txBody>
                    <a:bodyPr/>
                    <a:lstStyle/>
                    <a:p>
                      <a:pPr lvl="0" algn="just">
                        <a:lnSpc>
                          <a:spcPct val="107000"/>
                        </a:lnSpc>
                        <a:spcAft>
                          <a:spcPts val="800"/>
                        </a:spcAft>
                        <a:buNone/>
                      </a:pPr>
                      <a:r>
                        <a:rPr lang="en-GB" sz="2400" b="1" i="0" u="none" strike="noStrike" noProof="0" err="1">
                          <a:effectLst/>
                          <a:latin typeface="Aptos"/>
                        </a:rPr>
                        <a:t>Coordonnateur</a:t>
                      </a:r>
                      <a:r>
                        <a:rPr lang="en-GB" sz="2400" b="1" i="0" u="none" strike="noStrike" noProof="0" dirty="0">
                          <a:effectLst/>
                          <a:latin typeface="Aptos"/>
                        </a:rPr>
                        <a:t> </a:t>
                      </a:r>
                      <a:r>
                        <a:rPr lang="en-GB" sz="2400" b="1" i="0" u="none" strike="noStrike" noProof="0" err="1">
                          <a:effectLst/>
                          <a:latin typeface="Aptos"/>
                        </a:rPr>
                        <a:t>militaire</a:t>
                      </a:r>
                      <a:r>
                        <a:rPr lang="en-GB" sz="2400" b="1" i="0" u="none" strike="noStrike" noProof="0" dirty="0">
                          <a:effectLst/>
                          <a:latin typeface="Aptos"/>
                        </a:rPr>
                        <a:t> pour les questions de genre d’un </a:t>
                      </a:r>
                      <a:r>
                        <a:rPr lang="en-GB" sz="2400" b="1" i="0" u="none" strike="noStrike" noProof="0" err="1">
                          <a:effectLst/>
                          <a:latin typeface="Aptos"/>
                        </a:rPr>
                        <a:t>bataillon</a:t>
                      </a:r>
                      <a:r>
                        <a:rPr lang="en-GB" sz="2400" b="1" i="0" u="none" strike="noStrike" noProof="0" dirty="0">
                          <a:effectLst/>
                          <a:latin typeface="Aptos"/>
                        </a:rPr>
                        <a:t> </a:t>
                      </a:r>
                      <a:r>
                        <a:rPr lang="en-GB" sz="2400" b="1" i="0" u="none" strike="noStrike" noProof="0" err="1">
                          <a:effectLst/>
                          <a:latin typeface="Aptos"/>
                        </a:rPr>
                        <a:t>d’infanterie</a:t>
                      </a:r>
                      <a:r>
                        <a:rPr lang="en-GB" sz="2400" b="1" i="0" u="none" strike="noStrike" noProof="0" dirty="0">
                          <a:effectLst/>
                          <a:latin typeface="Aptos"/>
                        </a:rPr>
                        <a:t> des Nations </a:t>
                      </a:r>
                      <a:r>
                        <a:rPr lang="en-GB" sz="2400" b="1" i="0" u="none" strike="noStrike" noProof="0" err="1">
                          <a:effectLst/>
                          <a:latin typeface="Aptos"/>
                        </a:rPr>
                        <a:t>Unies</a:t>
                      </a:r>
                      <a:endParaRPr lang="fr-FR" b="1" err="1"/>
                    </a:p>
                  </a:txBody>
                  <a:tcPr marL="68580" marR="68580" marT="0" marB="0"/>
                </a:tc>
                <a:extLst>
                  <a:ext uri="{0D108BD9-81ED-4DB2-BD59-A6C34878D82A}">
                    <a16:rowId xmlns:a16="http://schemas.microsoft.com/office/drawing/2014/main" val="664340742"/>
                  </a:ext>
                </a:extLst>
              </a:tr>
              <a:tr h="479619">
                <a:tc>
                  <a:txBody>
                    <a:bodyPr/>
                    <a:lstStyle/>
                    <a:p>
                      <a:pPr lvl="0" algn="just">
                        <a:lnSpc>
                          <a:spcPct val="107000"/>
                        </a:lnSpc>
                        <a:spcAft>
                          <a:spcPts val="800"/>
                        </a:spcAft>
                        <a:buNone/>
                      </a:pPr>
                      <a:r>
                        <a:rPr lang="en-GB" sz="2400" b="1" i="0" u="none" strike="noStrike" noProof="0" dirty="0">
                          <a:effectLst/>
                          <a:latin typeface="Aptos"/>
                        </a:rPr>
                        <a:t>Membre no 1 </a:t>
                      </a:r>
                      <a:r>
                        <a:rPr lang="en-GB" sz="2400" b="1" i="0" u="none" strike="noStrike" noProof="0" err="1">
                          <a:effectLst/>
                          <a:latin typeface="Aptos"/>
                        </a:rPr>
                        <a:t>d’une</a:t>
                      </a:r>
                      <a:r>
                        <a:rPr lang="en-GB" sz="2400" b="1" i="0" u="none" strike="noStrike" noProof="0" dirty="0">
                          <a:effectLst/>
                          <a:latin typeface="Aptos"/>
                        </a:rPr>
                        <a:t> équipe d’un </a:t>
                      </a:r>
                      <a:r>
                        <a:rPr lang="en-GB" sz="2400" b="1" i="0" u="none" strike="noStrike" noProof="0" err="1">
                          <a:effectLst/>
                          <a:latin typeface="Aptos"/>
                        </a:rPr>
                        <a:t>bataillon</a:t>
                      </a:r>
                      <a:r>
                        <a:rPr lang="en-GB" sz="2400" b="1" i="0" u="none" strike="noStrike" noProof="0" dirty="0">
                          <a:effectLst/>
                          <a:latin typeface="Aptos"/>
                        </a:rPr>
                        <a:t> </a:t>
                      </a:r>
                      <a:r>
                        <a:rPr lang="en-GB" sz="2400" b="1" i="0" u="none" strike="noStrike" noProof="0" err="1">
                          <a:effectLst/>
                          <a:latin typeface="Aptos"/>
                        </a:rPr>
                        <a:t>d’infanterie</a:t>
                      </a:r>
                      <a:r>
                        <a:rPr lang="en-GB" sz="2400" b="1" i="0" u="none" strike="noStrike" noProof="0" dirty="0">
                          <a:effectLst/>
                          <a:latin typeface="Aptos"/>
                        </a:rPr>
                        <a:t> des Nations </a:t>
                      </a:r>
                      <a:r>
                        <a:rPr lang="en-GB" sz="2400" b="1" i="0" u="none" strike="noStrike" noProof="0" err="1">
                          <a:effectLst/>
                          <a:latin typeface="Aptos"/>
                        </a:rPr>
                        <a:t>Unies</a:t>
                      </a:r>
                      <a:endParaRPr lang="fr-FR" b="1" err="1"/>
                    </a:p>
                  </a:txBody>
                  <a:tcPr marL="68580" marR="68580" marT="0" marB="0"/>
                </a:tc>
                <a:extLst>
                  <a:ext uri="{0D108BD9-81ED-4DB2-BD59-A6C34878D82A}">
                    <a16:rowId xmlns:a16="http://schemas.microsoft.com/office/drawing/2014/main" val="1483973464"/>
                  </a:ext>
                </a:extLst>
              </a:tr>
              <a:tr h="479619">
                <a:tc>
                  <a:txBody>
                    <a:bodyPr/>
                    <a:lstStyle/>
                    <a:p>
                      <a:pPr lvl="0" algn="just">
                        <a:lnSpc>
                          <a:spcPct val="107000"/>
                        </a:lnSpc>
                        <a:spcAft>
                          <a:spcPts val="800"/>
                        </a:spcAft>
                        <a:buNone/>
                      </a:pPr>
                      <a:r>
                        <a:rPr lang="en-GB" sz="2400" b="1" i="0" u="none" strike="noStrike" noProof="0" dirty="0">
                          <a:effectLst/>
                          <a:latin typeface="Aptos"/>
                        </a:rPr>
                        <a:t>Membre no 2 </a:t>
                      </a:r>
                      <a:r>
                        <a:rPr lang="en-GB" sz="2400" b="1" i="0" u="none" strike="noStrike" noProof="0" err="1">
                          <a:effectLst/>
                          <a:latin typeface="Aptos"/>
                        </a:rPr>
                        <a:t>d’une</a:t>
                      </a:r>
                      <a:r>
                        <a:rPr lang="en-GB" sz="2400" b="1" i="0" u="none" strike="noStrike" noProof="0" dirty="0">
                          <a:effectLst/>
                          <a:latin typeface="Aptos"/>
                        </a:rPr>
                        <a:t> équipe d’un </a:t>
                      </a:r>
                      <a:r>
                        <a:rPr lang="en-GB" sz="2400" b="1" i="0" u="none" strike="noStrike" noProof="0" err="1">
                          <a:effectLst/>
                          <a:latin typeface="Aptos"/>
                        </a:rPr>
                        <a:t>bataillon</a:t>
                      </a:r>
                      <a:r>
                        <a:rPr lang="en-GB" sz="2400" b="1" i="0" u="none" strike="noStrike" noProof="0" dirty="0">
                          <a:effectLst/>
                          <a:latin typeface="Aptos"/>
                        </a:rPr>
                        <a:t> </a:t>
                      </a:r>
                      <a:r>
                        <a:rPr lang="en-GB" sz="2400" b="1" i="0" u="none" strike="noStrike" noProof="0" err="1">
                          <a:effectLst/>
                          <a:latin typeface="Aptos"/>
                        </a:rPr>
                        <a:t>d’infanterie</a:t>
                      </a:r>
                      <a:r>
                        <a:rPr lang="en-GB" sz="2400" b="1" i="0" u="none" strike="noStrike" noProof="0" dirty="0">
                          <a:effectLst/>
                          <a:latin typeface="Aptos"/>
                        </a:rPr>
                        <a:t> des Nations </a:t>
                      </a:r>
                      <a:r>
                        <a:rPr lang="en-GB" sz="2400" b="1" i="0" u="none" strike="noStrike" noProof="0" err="1">
                          <a:effectLst/>
                          <a:latin typeface="Aptos"/>
                        </a:rPr>
                        <a:t>Unies</a:t>
                      </a:r>
                      <a:endParaRPr lang="fr-FR" b="1" err="1"/>
                    </a:p>
                  </a:txBody>
                  <a:tcPr marL="68580" marR="68580" marT="0" marB="0"/>
                </a:tc>
                <a:extLst>
                  <a:ext uri="{0D108BD9-81ED-4DB2-BD59-A6C34878D82A}">
                    <a16:rowId xmlns:a16="http://schemas.microsoft.com/office/drawing/2014/main" val="703574698"/>
                  </a:ext>
                </a:extLst>
              </a:tr>
              <a:tr h="479619">
                <a:tc>
                  <a:txBody>
                    <a:bodyPr/>
                    <a:lstStyle/>
                    <a:p>
                      <a:pPr lvl="0" algn="just">
                        <a:lnSpc>
                          <a:spcPct val="107000"/>
                        </a:lnSpc>
                        <a:spcAft>
                          <a:spcPts val="800"/>
                        </a:spcAft>
                        <a:buNone/>
                      </a:pPr>
                      <a:r>
                        <a:rPr lang="en-GB" sz="2400" b="1" i="0" u="none" strike="noStrike" noProof="0" err="1">
                          <a:effectLst/>
                          <a:latin typeface="Aptos"/>
                        </a:rPr>
                        <a:t>Observateur</a:t>
                      </a:r>
                      <a:r>
                        <a:rPr lang="en-GB" sz="2400" b="1" i="0" u="none" strike="noStrike" noProof="0" dirty="0">
                          <a:effectLst/>
                          <a:latin typeface="Aptos"/>
                        </a:rPr>
                        <a:t>(trice) no 1</a:t>
                      </a:r>
                      <a:endParaRPr lang="fr-FR" b="1" i="0" u="none" strike="noStrike" noProof="0" dirty="0">
                        <a:latin typeface="Aptos"/>
                      </a:endParaRPr>
                    </a:p>
                  </a:txBody>
                  <a:tcPr marL="68580" marR="68580" marT="0" marB="0"/>
                </a:tc>
                <a:extLst>
                  <a:ext uri="{0D108BD9-81ED-4DB2-BD59-A6C34878D82A}">
                    <a16:rowId xmlns:a16="http://schemas.microsoft.com/office/drawing/2014/main" val="4003503030"/>
                  </a:ext>
                </a:extLst>
              </a:tr>
              <a:tr h="479619">
                <a:tc>
                  <a:txBody>
                    <a:bodyPr/>
                    <a:lstStyle/>
                    <a:p>
                      <a:pPr lvl="0" algn="just">
                        <a:lnSpc>
                          <a:spcPct val="107000"/>
                        </a:lnSpc>
                        <a:spcAft>
                          <a:spcPts val="800"/>
                        </a:spcAft>
                        <a:buNone/>
                      </a:pPr>
                      <a:r>
                        <a:rPr lang="en-GB" sz="2400" b="1" i="0" u="none" strike="noStrike" noProof="0" dirty="0" err="1">
                          <a:effectLst/>
                          <a:latin typeface="Aptos"/>
                        </a:rPr>
                        <a:t>Observateur</a:t>
                      </a:r>
                      <a:r>
                        <a:rPr lang="en-GB" sz="2400" b="1" i="0" u="none" strike="noStrike" noProof="0" dirty="0">
                          <a:effectLst/>
                          <a:latin typeface="Aptos"/>
                        </a:rPr>
                        <a:t>(trice) no 2</a:t>
                      </a:r>
                      <a:endParaRPr lang="fr-FR" b="1" dirty="0"/>
                    </a:p>
                  </a:txBody>
                  <a:tcPr marL="68580" marR="68580" marT="0" marB="0"/>
                </a:tc>
                <a:extLst>
                  <a:ext uri="{0D108BD9-81ED-4DB2-BD59-A6C34878D82A}">
                    <a16:rowId xmlns:a16="http://schemas.microsoft.com/office/drawing/2014/main" val="601269629"/>
                  </a:ext>
                </a:extLst>
              </a:tr>
            </a:tbl>
          </a:graphicData>
        </a:graphic>
      </p:graphicFrame>
    </p:spTree>
    <p:extLst>
      <p:ext uri="{BB962C8B-B14F-4D97-AF65-F5344CB8AC3E}">
        <p14:creationId xmlns:p14="http://schemas.microsoft.com/office/powerpoint/2010/main" val="739031757"/>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03B476E85AC8342866B6524D17E8A86" ma:contentTypeVersion="15" ma:contentTypeDescription="Create a new document." ma:contentTypeScope="" ma:versionID="6f4255f04ee179430cc104f91b0200fd">
  <xsd:schema xmlns:xsd="http://www.w3.org/2001/XMLSchema" xmlns:xs="http://www.w3.org/2001/XMLSchema" xmlns:p="http://schemas.microsoft.com/office/2006/metadata/properties" xmlns:ns2="2a1b13b6-5cb9-4595-b3a5-ce37c490501b" xmlns:ns3="1182e6f1-0aed-4d70-b952-9ad3a2aa56b1" targetNamespace="http://schemas.microsoft.com/office/2006/metadata/properties" ma:root="true" ma:fieldsID="6d9e584548addd11aa168e3962c0e029" ns2:_="" ns3:_="">
    <xsd:import namespace="2a1b13b6-5cb9-4595-b3a5-ce37c490501b"/>
    <xsd:import namespace="1182e6f1-0aed-4d70-b952-9ad3a2aa56b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lcf76f155ced4ddcb4097134ff3c332f" minOccurs="0"/>
                <xsd:element ref="ns3:TaxCatchAll" minOccurs="0"/>
                <xsd:element ref="ns2:MediaServiceLocation" minOccurs="0"/>
                <xsd:element ref="ns2:MediaServiceGenerationTime" minOccurs="0"/>
                <xsd:element ref="ns2:MediaServiceEventHashCode" minOccurs="0"/>
                <xsd:element ref="ns2:MediaServiceOCR" minOccurs="0"/>
                <xsd:element ref="ns2:MediaLengthInSeconds" minOccurs="0"/>
                <xsd:element ref="ns2:Modifiedb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a1b13b6-5cb9-4595-b3a5-ce37c490501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78175662-8596-484a-92c7-351d01561e22" ma:termSetId="09814cd3-568e-fe90-9814-8d621ff8fb84" ma:anchorId="fba54fb3-c3e1-fe81-a776-ca4b69148c4d" ma:open="true" ma:isKeyword="false">
      <xsd:complexType>
        <xsd:sequence>
          <xsd:element ref="pc:Terms" minOccurs="0" maxOccurs="1"/>
        </xsd:sequence>
      </xsd:complexType>
    </xsd:element>
    <xsd:element name="MediaServiceLocation" ma:index="16" nillable="true" ma:displayName="Location" ma:indexed="true"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LengthInSeconds" ma:index="20" nillable="true" ma:displayName="MediaLengthInSeconds" ma:hidden="true" ma:internalName="MediaLengthInSeconds" ma:readOnly="true">
      <xsd:simpleType>
        <xsd:restriction base="dms:Unknown"/>
      </xsd:simpleType>
    </xsd:element>
    <xsd:element name="Modifiedby" ma:index="21" nillable="true" ma:displayName="Modified by" ma:format="Dropdown" ma:list="UserInfo" ma:SharePointGroup="0" ma:internalName="Modifiedby">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1182e6f1-0aed-4d70-b952-9ad3a2aa56b1" elementFormDefault="qualified">
    <xsd:import namespace="http://schemas.microsoft.com/office/2006/documentManagement/types"/>
    <xsd:import namespace="http://schemas.microsoft.com/office/infopath/2007/PartnerControls"/>
    <xsd:element name="TaxCatchAll" ma:index="15" nillable="true" ma:displayName="Taxonomy Catch All Column" ma:hidden="true" ma:list="{23755600-0716-459b-b585-a330963190da}" ma:internalName="TaxCatchAll" ma:showField="CatchAllData" ma:web="1182e6f1-0aed-4d70-b952-9ad3a2aa56b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1182e6f1-0aed-4d70-b952-9ad3a2aa56b1" xsi:nil="true"/>
    <lcf76f155ced4ddcb4097134ff3c332f xmlns="2a1b13b6-5cb9-4595-b3a5-ce37c490501b">
      <Terms xmlns="http://schemas.microsoft.com/office/infopath/2007/PartnerControls"/>
    </lcf76f155ced4ddcb4097134ff3c332f>
    <Modifiedby xmlns="2a1b13b6-5cb9-4595-b3a5-ce37c490501b">
      <UserInfo>
        <DisplayName/>
        <AccountId xsi:nil="true"/>
        <AccountType/>
      </UserInfo>
    </Modifiedby>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0310C75-B185-4469-AD53-13247C9ADBD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a1b13b6-5cb9-4595-b3a5-ce37c490501b"/>
    <ds:schemaRef ds:uri="1182e6f1-0aed-4d70-b952-9ad3a2aa56b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65EA827-3EC3-4A77-A065-36B21BDD04DD}">
  <ds:schemaRefs>
    <ds:schemaRef ds:uri="http://schemas.openxmlformats.org/package/2006/metadata/core-properties"/>
    <ds:schemaRef ds:uri="http://purl.org/dc/elements/1.1/"/>
    <ds:schemaRef ds:uri="http://schemas.microsoft.com/office/2006/metadata/properties"/>
    <ds:schemaRef ds:uri="1182e6f1-0aed-4d70-b952-9ad3a2aa56b1"/>
    <ds:schemaRef ds:uri="2a1b13b6-5cb9-4595-b3a5-ce37c490501b"/>
    <ds:schemaRef ds:uri="http://purl.org/dc/terms/"/>
    <ds:schemaRef ds:uri="http://purl.org/dc/dcmitype/"/>
    <ds:schemaRef ds:uri="http://schemas.microsoft.com/office/2006/documentManagement/types"/>
    <ds:schemaRef ds:uri="http://schemas.microsoft.com/office/infopath/2007/PartnerControls"/>
    <ds:schemaRef ds:uri="http://www.w3.org/XML/1998/namespace"/>
  </ds:schemaRefs>
</ds:datastoreItem>
</file>

<file path=customXml/itemProps3.xml><?xml version="1.0" encoding="utf-8"?>
<ds:datastoreItem xmlns:ds="http://schemas.openxmlformats.org/officeDocument/2006/customXml" ds:itemID="{35EC6880-085B-4170-A949-C490C6AD1A8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Widescreen</PresentationFormat>
  <Paragraphs>0</Paragraphs>
  <Slides>14</Slides>
  <Notes>14</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Thème Office</vt:lpstr>
      <vt:lpstr>ÉTUDE DE CAS N° 6 :  CRÉER UN ENVIRONNEMENT DE TRAVAIL VALORISANT POUR L’ENSEMBLE DU PERSONNEL MILITAIRE</vt:lpstr>
      <vt:lpstr>PowerPoint Presentation</vt:lpstr>
      <vt:lpstr>PowerPoint Presentation</vt:lpstr>
      <vt:lpstr>PowerPoint Presentation</vt:lpstr>
      <vt:lpstr>Cadre</vt:lpstr>
      <vt:lpstr>Cadre (ctd)</vt:lpstr>
      <vt:lpstr>RÉFÉRENTIEL DE VALEURS ET DE COMPORTEMENTS DE L’ONU</vt:lpstr>
      <vt:lpstr>Tâche</vt:lpstr>
      <vt:lpstr>Aperçu des rôles</vt:lpstr>
      <vt:lpstr>PowerPoint Presentation</vt:lpstr>
      <vt:lpstr>PowerPoint Presentation</vt:lpstr>
      <vt:lpstr>Scénario</vt:lpstr>
      <vt:lpstr>Scénario</vt:lpstr>
      <vt:lpstr>Rappel!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Josselin Bourges</dc:creator>
  <cp:lastModifiedBy>Josselin Bourges</cp:lastModifiedBy>
  <cp:revision>65</cp:revision>
  <dcterms:created xsi:type="dcterms:W3CDTF">2025-08-15T15:43:15Z</dcterms:created>
  <dcterms:modified xsi:type="dcterms:W3CDTF">2025-08-28T21:12:37Z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0x010100C03B476E85AC8342866B6524D17E8A86</vt:lpwstr>
  </property>
  <property fmtid="{D5CDD505-2E9C-101B-9397-08002B2CF9AE}" pid="3" name="MediaServiceImageTags">
    <vt:lpwstr/>
  </property>
</Properties>
</file>